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5"/>
    <p:sldMasterId id="2147483706" r:id="rId6"/>
    <p:sldMasterId id="2147483707" r:id="rId7"/>
    <p:sldMasterId id="214748370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Lst>
  <p:sldSz cy="5143500" cx="9144000"/>
  <p:notesSz cx="6858000" cy="9144000"/>
  <p:embeddedFontLst>
    <p:embeddedFont>
      <p:font typeface="Ubuntu"/>
      <p:regular r:id="rId126"/>
      <p:bold r:id="rId127"/>
      <p:italic r:id="rId128"/>
      <p:boldItalic r:id="rId129"/>
    </p:embeddedFont>
    <p:embeddedFont>
      <p:font typeface="Proxima Nova"/>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F47825-38C3-4D93-B274-7CC96C115A38}">
  <a:tblStyle styleId="{21F47825-38C3-4D93-B274-7CC96C115A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font" Target="fonts/Ubuntu-boldItalic.fntdata"/><Relationship Id="rId128" Type="http://schemas.openxmlformats.org/officeDocument/2006/relationships/font" Target="fonts/Ubuntu-italic.fntdata"/><Relationship Id="rId127" Type="http://schemas.openxmlformats.org/officeDocument/2006/relationships/font" Target="fonts/Ubuntu-bold.fntdata"/><Relationship Id="rId126" Type="http://schemas.openxmlformats.org/officeDocument/2006/relationships/font" Target="fonts/Ubuntu-regular.fntdata"/><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3" Type="http://schemas.openxmlformats.org/officeDocument/2006/relationships/font" Target="fonts/ProximaNova-boldItalic.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ran through this in ~40-45 minutes; can be longer next time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c61cb347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c61cb347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The body of VCF follows the header, and is tab separated into 8 mandatory columns and an unlimited number of optional columns that may be used to record other information about the sample(s). When additional columns are used, the first optional column is used to describe the format of the data in the columns that follow.</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fc61cb3473_0_55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fc61cb3473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fc61cb3473_0_55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fc61cb3473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16d05195c9_0_35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16d05195c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fc61cb3473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fc61cb3473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fc61cb3473_0_56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fc61cb347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c61cb3473_0_57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fc61cb3473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fc61cb3473_0_57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fc61cb3473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915d15870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915d15870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915d15870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915d15870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fc61cb3473_0_6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fc61cb3473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fc61cb34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fc61cb34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fc61cb3473_0_6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fc61cb3473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fc61cb3473_0_6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fc61cb3473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fc61cb3473_0_6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fc61cb3473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fc61cb3473_0_69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fc61cb347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fc61cb3473_0_7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fc61cb3473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fc61cb3473_0_72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fc61cb3473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fc61cb3473_0_93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fc61cb3473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c61cb347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c61cb347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c61cb347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c61cb347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915d15870d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g1915d15870d_0_3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08" name="Google Shape;408;g1915d15870d_0_35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c61cb34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c61cb347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column 8, remaining columns are optional, for describing multiple samples simultaneously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915d15870d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g1915d15870d_0_3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30" name="Google Shape;430;g1915d15870d_0_368: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c61cb347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c61cb347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c61cb347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c61cb347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915d15870d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7" name="Google Shape;457;g1915d15870d_0_3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58" name="Google Shape;458;g1915d15870d_0_382: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c61cb347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c61cb347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c61cb347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c61cb347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915d15870d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g1915d15870d_0_4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480" name="Google Shape;480;g1915d15870d_0_40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915d15870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915d15870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915d15870d_0_2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g1915d15870d_0_2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505" name="Google Shape;505;g1915d15870d_0_215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915d1587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915d158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915d15870d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915d15870d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915d15870d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915d15870d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915d15870d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915d15870d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915d15870d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915d15870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915d15870d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915d15870d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15d15870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15d15870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915d15870d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915d15870d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915d15870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915d15870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915d15870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915d15870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915d15870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915d15870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915d15870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915d15870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915d15870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915d15870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915d15870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915d15870d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915d15870d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915d15870d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915d15870d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915d15870d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915d15870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915d15870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915d15870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915d15870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915d15870d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915d15870d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915d15870d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915d15870d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915d15870d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915d15870d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915d15870d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915d15870d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915d15870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915d15870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915d15870d_2_2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915d15870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c61cb3473_0_6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c61cb3473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c61cb3473_0_70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c61cb3473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915d15870d_0_17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1915d15870d_0_1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915d15870d_0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915d15870d_0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915d15870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915d15870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915d15870d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915d15870d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915d15870d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915d15870d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915d15870d_0_1854:notes"/>
          <p:cNvSpPr/>
          <p:nvPr>
            <p:ph idx="2" type="sldImg"/>
          </p:nvPr>
        </p:nvSpPr>
        <p:spPr>
          <a:xfrm>
            <a:off x="381000" y="684213"/>
            <a:ext cx="6096000" cy="34305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915d15870d_0_1854:notes"/>
          <p:cNvSpPr txBox="1"/>
          <p:nvPr>
            <p:ph idx="1" type="body"/>
          </p:nvPr>
        </p:nvSpPr>
        <p:spPr>
          <a:xfrm>
            <a:off x="685800" y="4343401"/>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1915d15870d_0_1854: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915d15870d_0_1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6" name="Google Shape;806;g1915d15870d_0_17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For rs756655831, a representation of the alignments between various sequences, and the resulting SPDIs. Notably, this RefSNP maps to two RefSeqGenes (TBCE NG_009230.1 and B3GALNT2, NG_033219.2). Each has its own set of transcripts, of which all current ones align to the GRCh38 chromosomal sequence NC_000001.11. All previous versions are aligned only to the current version of the sequence. NW_014040927.1 is a novel patch to chromosome 1 and aligns to only one RefSeqGene, but all transcripts. The location with the red outline is the canonical representation of this set of variants, which allows submissions on any of the sequences to be grouped together</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b="0" i="0" sz="1200" u="none">
              <a:solidFill>
                <a:schemeClr val="dk1"/>
              </a:solidFill>
              <a:latin typeface="Arial"/>
              <a:ea typeface="Arial"/>
              <a:cs typeface="Arial"/>
              <a:sym typeface="Arial"/>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Published by Oxford University Press 2019. This work is written by US Government employees and is in the public domain in the US.This article is published and distributed under the terms of the Oxford University Press, Standard Journals Publication Model (https://academic.oup.com/journals/pages/open_access/funder_policies/chorus/standard_publication_model)Published by Oxford University Press 2019. This work is written by US Government employees and is in the public domain in the US.</a:t>
            </a:r>
            <a:endParaRPr b="0" i="0" sz="1200" u="none">
              <a:solidFill>
                <a:schemeClr val="dk1"/>
              </a:solidFill>
              <a:latin typeface="Arial"/>
              <a:ea typeface="Arial"/>
              <a:cs typeface="Arial"/>
              <a:sym typeface="Arial"/>
            </a:endParaRPr>
          </a:p>
        </p:txBody>
      </p:sp>
      <p:sp>
        <p:nvSpPr>
          <p:cNvPr id="807" name="Google Shape;807;g1915d15870d_0_177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915d15870d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915d15870d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915d15870d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915d15870d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915d15870d_0_2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915d15870d_0_2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915d15870d_0_2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915d15870d_0_2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915d15870d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915d15870d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Conceptual model of Allele Registry entities based on the Allele Model developed by ClinGen Data Model Working Group</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915d15870d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915d15870d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915d15870d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g1915d15870d_0_2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334" name="Google Shape;334;g1915d15870d_0_29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915d15870d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915d15870d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915d15870d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915d15870d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915d15870d_0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915d15870d_0_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915d15870d_0_2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915d15870d_0_2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t>
            </a:r>
            <a:endParaRPr/>
          </a:p>
          <a:p>
            <a:pPr indent="0" lvl="0" marL="0" rtl="0" algn="l">
              <a:spcBef>
                <a:spcPts val="0"/>
              </a:spcBef>
              <a:spcAft>
                <a:spcPts val="0"/>
              </a:spcAft>
              <a:buNone/>
            </a:pPr>
            <a:r>
              <a:rPr lang="en"/>
              <a:t>Next, a variety of computational and/or human assessments are undertaken to characterize the profiled variation from the assay results.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16c0f82c2e_0_19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16c0f82c2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16c0f82c2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16c0f82c2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LB </a:t>
            </a:r>
            <a:endParaRPr/>
          </a:p>
          <a:p>
            <a:pPr indent="0" lvl="0" marL="0" rtl="0" algn="l">
              <a:spcBef>
                <a:spcPts val="0"/>
              </a:spcBef>
              <a:spcAft>
                <a:spcPts val="0"/>
              </a:spcAft>
              <a:buNone/>
            </a:pPr>
            <a:r>
              <a:rPr lang="en">
                <a:solidFill>
                  <a:schemeClr val="dk1"/>
                </a:solidFill>
              </a:rPr>
              <a:t>VRS aims to improve the computational exchange of simple to highly complex forms of variation. </a:t>
            </a:r>
            <a:r>
              <a:rPr lang="en"/>
              <a:t>The GA4GH Genomic Knowledge Standards Workstream assembled driver projects and individuals to establish VRS and begin extending and maturing it with tooling and system implementations so as to broaden its adoption and realize its aims.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VRS picks up where the variant calling leaves off. It does so based on minimalistic data structures which are designed to significantly increase the interoperability and linkability of datasets that contain variation from heterogeneous sources.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find the specification online at vrs.ga4gh.org.</a:t>
            </a:r>
            <a:endParaRPr>
              <a:solidFill>
                <a:schemeClr val="dk1"/>
              </a:solidFill>
            </a:endParaRPr>
          </a:p>
          <a:p>
            <a:pPr indent="0" lvl="0" marL="0" rtl="0" algn="l">
              <a:spcBef>
                <a:spcPts val="0"/>
              </a:spcBef>
              <a:spcAft>
                <a:spcPts val="0"/>
              </a:spcAft>
              <a:buClr>
                <a:schemeClr val="dk1"/>
              </a:buClr>
              <a:buSzPts val="1100"/>
              <a:buFont typeface="Arial"/>
              <a:buNone/>
            </a:pPr>
            <a:r>
              <a:t/>
            </a:r>
            <a:endParaRPr strike="sngStrike">
              <a:solidFill>
                <a:schemeClr val="dk1"/>
              </a:solidFill>
            </a:endParaRPr>
          </a:p>
          <a:p>
            <a:pPr indent="0" lvl="0" marL="0" rtl="0" algn="l">
              <a:spcBef>
                <a:spcPts val="0"/>
              </a:spcBef>
              <a:spcAft>
                <a:spcPts val="0"/>
              </a:spcAft>
              <a:buNone/>
            </a:pPr>
            <a:r>
              <a:t/>
            </a:r>
            <a:endParaRPr strike="sngStrike"/>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16c0f82c2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16c0f82c2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915d15870d_2_1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915d15870d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fc61cb3473_0_54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fc61cb347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16d05195c9_0_36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316d05195c9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c61cb347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c61cb347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header begins the file and provides metadata describing the body of the file. Header lines are denoted as starting with #. Special keywords in the header are denoted with ##. Recommended keywords include fileformat, fileDate and reference.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The header contains keywords that optionally semantically and syntactically describe the fields used in the body of the file, notably INFO, FILTER, and FORMAT (see below).</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16d0519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16d0519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16d05195c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316d05195c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16d05195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16d05195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16d05195c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16d05195c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16d05195c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316d05195c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316d05195c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316d05195c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16d05195c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16d05195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16c0f82c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16c0f82c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16c0f82c2e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316c0f82c2e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16c0f82c2e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316c0f82c2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915d15870d_0_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1" name="Google Shape;351;g1915d15870d_0_3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352" name="Google Shape;352;g1915d15870d_0_31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316d05195c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316d05195c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16d05195c9_0_33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316d05195c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16d05195c9_0_32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16d05195c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16d05195c9_0_33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316d05195c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16d05195c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g316d05195c9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 name="Google Shape;1117;g316d05195c9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16c0f82c2e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316c0f82c2e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16d05195c9_0_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316d05195c9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16c0f82c2e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g316c0f82c2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16c0f82c2e_0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g316c0f82c2e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16c0f82c2e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316c0f82c2e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915d15870d_0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g1915d15870d_0_3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i="0" lang="en" sz="1200" u="none">
                <a:solidFill>
                  <a:schemeClr val="dk1"/>
                </a:solidFill>
                <a:latin typeface="Arial"/>
                <a:ea typeface="Arial"/>
                <a:cs typeface="Arial"/>
                <a:sym typeface="Arial"/>
              </a:rPr>
              <a:t>Fig. 1. </a:t>
            </a:r>
            <a:r>
              <a:rPr b="0" i="0" lang="en" sz="1200" u="none">
                <a:solidFill>
                  <a:schemeClr val="dk1"/>
                </a:solidFill>
                <a:latin typeface="Arial"/>
                <a:ea typeface="Arial"/>
                <a:cs typeface="Arial"/>
                <a:sym typeface="Arial"/>
              </a:rPr>
              <a:t>(a) Example of valid VCF. The header lines ##fileformat and #CHROM are mandatory, the rest is optional but strongly recommended. Each line of the body describes variants present in the sampled population at one genomic position or region. All alternate alleles are listed in the ALT column and referenced from the genotype fields as 1-based indexes to this list; the reference haplotype is designated as 0. For multiploid data, the separator indicates whether the data are phased (|) or unphased (/). Thus, the two alleles C and G at the positions 2 and 5 in this figure occur on the same chromosome in SAMPLE1. The first data line shows an example of a deletion (present in SAMPLE1) and a replacement of two bases by another base (SAMPLE2); the second line shows a SNP and an insertion; the third a SNP; the fourth a large structural variant described by the annotation in the INFO column, the coordinate is that of the base before the variant. (b–f) Alignments and VCF representations of different sequence variants: SNP, insertion, deletion, replacement, and a large deletion. The REF columns shows the reference bases replaced by the haplotype in the ALT column. The coordinate refers to the first reference base. (g) Users are advised to use simplest representation possible and lowest coordinate in cases where the position is ambiguous.</a:t>
            </a:r>
            <a:br>
              <a:rPr b="0" i="0" lang="en" sz="1200" u="none">
                <a:solidFill>
                  <a:schemeClr val="dk1"/>
                </a:solidFill>
                <a:latin typeface="Arial"/>
                <a:ea typeface="Arial"/>
                <a:cs typeface="Arial"/>
                <a:sym typeface="Arial"/>
              </a:rPr>
            </a:br>
            <a:br>
              <a:rPr b="0" i="0" lang="en" sz="1200" u="none">
                <a:solidFill>
                  <a:schemeClr val="dk1"/>
                </a:solidFill>
                <a:latin typeface="Arial"/>
                <a:ea typeface="Arial"/>
                <a:cs typeface="Arial"/>
                <a:sym typeface="Arial"/>
              </a:rPr>
            </a:br>
            <a:endParaRPr/>
          </a:p>
          <a:p>
            <a:pPr indent="0" lvl="0" marL="0" rtl="0" algn="l">
              <a:lnSpc>
                <a:spcPct val="100000"/>
              </a:lnSpc>
              <a:spcBef>
                <a:spcPts val="360"/>
              </a:spcBef>
              <a:spcAft>
                <a:spcPts val="0"/>
              </a:spcAft>
              <a:buClr>
                <a:schemeClr val="dk1"/>
              </a:buClr>
              <a:buSzPts val="1200"/>
              <a:buFont typeface="Arial"/>
              <a:buNone/>
            </a:pPr>
            <a:r>
              <a:rPr b="0" i="0" lang="en" sz="1200" u="none">
                <a:solidFill>
                  <a:schemeClr val="dk1"/>
                </a:solidFill>
                <a:latin typeface="Arial"/>
                <a:ea typeface="Arial"/>
                <a:cs typeface="Arial"/>
                <a:sym typeface="Arial"/>
              </a:rPr>
              <a:t>Unless provided in the caption above, the following copyright applies to the content of this slide: © The Author(s) 2011. Published by Oxford University Press.This is an Open Access article distributed under the terms of the Creative Commons Attribution Non-Commercial License (http://creativecommons.org/licenses/by-nc/2.5), which permits unrestricted non-commercial use, distribution, and reproduction in any medium, provided the original work is properly cited.© The Author(s) 2011. Published by Oxford University Press.</a:t>
            </a:r>
            <a:endParaRPr/>
          </a:p>
        </p:txBody>
      </p:sp>
      <p:sp>
        <p:nvSpPr>
          <p:cNvPr id="365" name="Google Shape;365;g1915d15870d_0_34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316c0f82c2e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g316c0f82c2e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16c0f82c2e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g316c0f82c2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16c0f82c2e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316c0f82c2e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16c0f82c2e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316c0f82c2e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16c0f82c2e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g316c0f82c2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16c0f82c2e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316c0f82c2e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16c0f82c2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16c0f82c2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316c0f82c2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316c0f82c2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16c0f82c2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16c0f82c2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c61cb3473_0_54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c61cb3473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png"/><Relationship Id="rId3" Type="http://schemas.openxmlformats.org/officeDocument/2006/relationships/image" Target="../media/image7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6.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50" name="Shape 50"/>
        <p:cNvGrpSpPr/>
        <p:nvPr/>
      </p:nvGrpSpPr>
      <p:grpSpPr>
        <a:xfrm>
          <a:off x="0" y="0"/>
          <a:ext cx="0" cy="0"/>
          <a:chOff x="0" y="0"/>
          <a:chExt cx="0" cy="0"/>
        </a:xfrm>
      </p:grpSpPr>
      <p:sp>
        <p:nvSpPr>
          <p:cNvPr id="51" name="Google Shape;51;p13"/>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rmAutofit lnSpcReduction="20000"/>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Header">
  <p:cSld name="Content Slide - Header">
    <p:spTree>
      <p:nvGrpSpPr>
        <p:cNvPr id="52" name="Shape 52"/>
        <p:cNvGrpSpPr/>
        <p:nvPr/>
      </p:nvGrpSpPr>
      <p:grpSpPr>
        <a:xfrm>
          <a:off x="0" y="0"/>
          <a:ext cx="0" cy="0"/>
          <a:chOff x="0" y="0"/>
          <a:chExt cx="0" cy="0"/>
        </a:xfrm>
      </p:grpSpPr>
      <p:sp>
        <p:nvSpPr>
          <p:cNvPr id="53" name="Google Shape;53;p14"/>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rm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p:txBody>
      </p:sp>
      <p:sp>
        <p:nvSpPr>
          <p:cNvPr id="54" name="Google Shape;54;p14"/>
          <p:cNvSpPr txBox="1"/>
          <p:nvPr>
            <p:ph idx="1" type="body"/>
          </p:nvPr>
        </p:nvSpPr>
        <p:spPr>
          <a:xfrm>
            <a:off x="457200" y="1247539"/>
            <a:ext cx="8229600" cy="33648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120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0200" lvl="2" marL="1371600" marR="0" rtl="0" algn="l">
              <a:spcBef>
                <a:spcPts val="1200"/>
              </a:spcBef>
              <a:spcAft>
                <a:spcPts val="0"/>
              </a:spcAft>
              <a:buClr>
                <a:srgbClr val="1B75BC"/>
              </a:buClr>
              <a:buSzPts val="1600"/>
              <a:buFont typeface="Proxima Nova"/>
              <a:buChar char="•"/>
              <a:defRPr i="0" sz="1600" u="none" cap="none" strike="noStrike">
                <a:solidFill>
                  <a:srgbClr val="1B75BC"/>
                </a:solidFill>
                <a:latin typeface="Proxima Nova"/>
                <a:ea typeface="Proxima Nova"/>
                <a:cs typeface="Proxima Nova"/>
                <a:sym typeface="Proxima Nova"/>
              </a:defRPr>
            </a:lvl3pPr>
            <a:lvl4pPr indent="-323850" lvl="3" marL="1828800" marR="0" rtl="0" algn="l">
              <a:spcBef>
                <a:spcPts val="12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4pPr>
            <a:lvl5pPr indent="-323850" lvl="4" marL="2286000" marR="0" rtl="0" algn="l">
              <a:spcBef>
                <a:spcPts val="12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5pPr>
            <a:lvl6pPr indent="-342900" lvl="5" marL="2743200" marR="0" rtl="0" algn="l">
              <a:spcBef>
                <a:spcPts val="120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120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120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1200"/>
              </a:spcBef>
              <a:spcAft>
                <a:spcPts val="120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55" name="Google Shape;55;p14"/>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rmAutofit lnSpcReduction="20000"/>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descr="GA4GH-Logo-2.png" id="56" name="Google Shape;56;p14"/>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cxnSp>
        <p:nvCxnSpPr>
          <p:cNvPr id="57" name="Google Shape;57;p14"/>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p:cSld name="1_Title and Content">
    <p:spTree>
      <p:nvGrpSpPr>
        <p:cNvPr id="58" name="Shape 58"/>
        <p:cNvGrpSpPr/>
        <p:nvPr/>
      </p:nvGrpSpPr>
      <p:grpSpPr>
        <a:xfrm>
          <a:off x="0" y="0"/>
          <a:ext cx="0" cy="0"/>
          <a:chOff x="0" y="0"/>
          <a:chExt cx="0" cy="0"/>
        </a:xfrm>
      </p:grpSpPr>
      <p:sp>
        <p:nvSpPr>
          <p:cNvPr id="59" name="Google Shape;59;p15"/>
          <p:cNvSpPr txBox="1"/>
          <p:nvPr>
            <p:ph type="title"/>
          </p:nvPr>
        </p:nvSpPr>
        <p:spPr>
          <a:xfrm>
            <a:off x="467203" y="328083"/>
            <a:ext cx="7237500" cy="7350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rgbClr val="6C7373"/>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5"/>
          <p:cNvSpPr txBox="1"/>
          <p:nvPr>
            <p:ph idx="1" type="body"/>
          </p:nvPr>
        </p:nvSpPr>
        <p:spPr>
          <a:xfrm>
            <a:off x="493889" y="1200150"/>
            <a:ext cx="8142000" cy="3583500"/>
          </a:xfrm>
          <a:prstGeom prst="rect">
            <a:avLst/>
          </a:prstGeom>
          <a:noFill/>
          <a:ln>
            <a:noFill/>
          </a:ln>
        </p:spPr>
        <p:txBody>
          <a:bodyPr anchorCtr="0" anchor="t" bIns="34275" lIns="68575" spcFirstLastPara="1" rIns="68575" wrap="square" tIns="34275">
            <a:normAutofit/>
          </a:bodyPr>
          <a:lstStyle>
            <a:lvl1pPr indent="-317500" lvl="0" marL="457200" rtl="0" algn="l">
              <a:spcBef>
                <a:spcPts val="300"/>
              </a:spcBef>
              <a:spcAft>
                <a:spcPts val="0"/>
              </a:spcAft>
              <a:buClr>
                <a:srgbClr val="6C7373"/>
              </a:buClr>
              <a:buSzPts val="1400"/>
              <a:buChar char="●"/>
              <a:defRPr/>
            </a:lvl1pPr>
            <a:lvl2pPr indent="-317500" lvl="1" marL="914400" rtl="0" algn="l">
              <a:spcBef>
                <a:spcPts val="1200"/>
              </a:spcBef>
              <a:spcAft>
                <a:spcPts val="0"/>
              </a:spcAft>
              <a:buClr>
                <a:srgbClr val="6C7373"/>
              </a:buClr>
              <a:buSzPts val="1400"/>
              <a:buChar char="○"/>
              <a:defRPr/>
            </a:lvl2pPr>
            <a:lvl3pPr indent="-317500" lvl="2" marL="1371600" rtl="0" algn="l">
              <a:spcBef>
                <a:spcPts val="1200"/>
              </a:spcBef>
              <a:spcAft>
                <a:spcPts val="0"/>
              </a:spcAft>
              <a:buClr>
                <a:srgbClr val="6C7373"/>
              </a:buClr>
              <a:buSzPts val="1400"/>
              <a:buChar char="■"/>
              <a:defRPr/>
            </a:lvl3pPr>
            <a:lvl4pPr indent="-317500" lvl="3" marL="1828800" rtl="0" algn="l">
              <a:spcBef>
                <a:spcPts val="1200"/>
              </a:spcBef>
              <a:spcAft>
                <a:spcPts val="0"/>
              </a:spcAft>
              <a:buClr>
                <a:srgbClr val="6C7373"/>
              </a:buClr>
              <a:buSzPts val="1400"/>
              <a:buChar char="●"/>
              <a:defRPr/>
            </a:lvl4pPr>
            <a:lvl5pPr indent="-317500" lvl="4" marL="2286000" rtl="0" algn="l">
              <a:spcBef>
                <a:spcPts val="1200"/>
              </a:spcBef>
              <a:spcAft>
                <a:spcPts val="0"/>
              </a:spcAft>
              <a:buClr>
                <a:srgbClr val="6C7373"/>
              </a:buClr>
              <a:buSzPts val="1400"/>
              <a:buChar char="○"/>
              <a:defRPr/>
            </a:lvl5pPr>
            <a:lvl6pPr indent="-317500" lvl="5" marL="2743200" rtl="0" algn="l">
              <a:spcBef>
                <a:spcPts val="1200"/>
              </a:spcBef>
              <a:spcAft>
                <a:spcPts val="0"/>
              </a:spcAft>
              <a:buClr>
                <a:schemeClr val="dk1"/>
              </a:buClr>
              <a:buSzPts val="1400"/>
              <a:buChar char="■"/>
              <a:defRPr/>
            </a:lvl6pPr>
            <a:lvl7pPr indent="-317500" lvl="6" marL="3200400" rtl="0" algn="l">
              <a:spcBef>
                <a:spcPts val="1200"/>
              </a:spcBef>
              <a:spcAft>
                <a:spcPts val="0"/>
              </a:spcAft>
              <a:buClr>
                <a:schemeClr val="dk1"/>
              </a:buClr>
              <a:buSzPts val="1400"/>
              <a:buChar char="●"/>
              <a:defRPr/>
            </a:lvl7pPr>
            <a:lvl8pPr indent="-317500" lvl="7" marL="3657600" rtl="0" algn="l">
              <a:spcBef>
                <a:spcPts val="1200"/>
              </a:spcBef>
              <a:spcAft>
                <a:spcPts val="0"/>
              </a:spcAft>
              <a:buClr>
                <a:schemeClr val="dk1"/>
              </a:buClr>
              <a:buSzPts val="1400"/>
              <a:buChar char="○"/>
              <a:defRPr/>
            </a:lvl8pPr>
            <a:lvl9pPr indent="-317500" lvl="8" marL="4114800" rtl="0" algn="l">
              <a:spcBef>
                <a:spcPts val="1200"/>
              </a:spcBef>
              <a:spcAft>
                <a:spcPts val="1200"/>
              </a:spcAft>
              <a:buClr>
                <a:schemeClr val="dk1"/>
              </a:buClr>
              <a:buSzPts val="1400"/>
              <a:buChar char="■"/>
              <a:defRPr/>
            </a:lvl9pPr>
          </a:lstStyle>
          <a:p/>
        </p:txBody>
      </p:sp>
      <p:pic>
        <p:nvPicPr>
          <p:cNvPr id="61" name="Google Shape;61;p15"/>
          <p:cNvPicPr preferRelativeResize="0"/>
          <p:nvPr/>
        </p:nvPicPr>
        <p:blipFill rotWithShape="1">
          <a:blip r:embed="rId2">
            <a:alphaModFix/>
          </a:blip>
          <a:srcRect b="0" l="0" r="0" t="0"/>
          <a:stretch/>
        </p:blipFill>
        <p:spPr>
          <a:xfrm>
            <a:off x="8145679" y="326711"/>
            <a:ext cx="596646" cy="69037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5" name="Google Shape;65;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7" name="Google Shape;67;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Header 1">
  <p:cSld name="Content Slide - Header_1">
    <p:spTree>
      <p:nvGrpSpPr>
        <p:cNvPr id="68" name="Shape 68"/>
        <p:cNvGrpSpPr/>
        <p:nvPr/>
      </p:nvGrpSpPr>
      <p:grpSpPr>
        <a:xfrm>
          <a:off x="0" y="0"/>
          <a:ext cx="0" cy="0"/>
          <a:chOff x="0" y="0"/>
          <a:chExt cx="0" cy="0"/>
        </a:xfrm>
      </p:grpSpPr>
      <p:sp>
        <p:nvSpPr>
          <p:cNvPr id="69" name="Google Shape;69;p17"/>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rmAutofit lnSpcReduction="20000"/>
          </a:bodyPr>
          <a:lstStyle>
            <a:lvl1pPr indent="0" lvl="0" marL="0" marR="0" algn="l">
              <a:spcBef>
                <a:spcPts val="0"/>
              </a:spcBef>
              <a:buNone/>
              <a:defRPr sz="900">
                <a:solidFill>
                  <a:schemeClr val="lt1"/>
                </a:solidFill>
                <a:latin typeface="Calibri"/>
                <a:ea typeface="Calibri"/>
                <a:cs typeface="Calibri"/>
                <a:sym typeface="Calibri"/>
              </a:defRPr>
            </a:lvl1pPr>
            <a:lvl2pPr indent="0" lvl="1" marL="0" marR="0" algn="l">
              <a:spcBef>
                <a:spcPts val="0"/>
              </a:spcBef>
              <a:buNone/>
              <a:defRPr sz="900">
                <a:solidFill>
                  <a:schemeClr val="lt1"/>
                </a:solidFill>
                <a:latin typeface="Calibri"/>
                <a:ea typeface="Calibri"/>
                <a:cs typeface="Calibri"/>
                <a:sym typeface="Calibri"/>
              </a:defRPr>
            </a:lvl2pPr>
            <a:lvl3pPr indent="0" lvl="2" marL="0" marR="0" algn="l">
              <a:spcBef>
                <a:spcPts val="0"/>
              </a:spcBef>
              <a:buNone/>
              <a:defRPr sz="900">
                <a:solidFill>
                  <a:schemeClr val="lt1"/>
                </a:solidFill>
                <a:latin typeface="Calibri"/>
                <a:ea typeface="Calibri"/>
                <a:cs typeface="Calibri"/>
                <a:sym typeface="Calibri"/>
              </a:defRPr>
            </a:lvl3pPr>
            <a:lvl4pPr indent="0" lvl="3" marL="0" marR="0" algn="l">
              <a:spcBef>
                <a:spcPts val="0"/>
              </a:spcBef>
              <a:buNone/>
              <a:defRPr sz="900">
                <a:solidFill>
                  <a:schemeClr val="lt1"/>
                </a:solidFill>
                <a:latin typeface="Calibri"/>
                <a:ea typeface="Calibri"/>
                <a:cs typeface="Calibri"/>
                <a:sym typeface="Calibri"/>
              </a:defRPr>
            </a:lvl4pPr>
            <a:lvl5pPr indent="0" lvl="4" marL="0" marR="0" algn="l">
              <a:spcBef>
                <a:spcPts val="0"/>
              </a:spcBef>
              <a:buNone/>
              <a:defRPr sz="900">
                <a:solidFill>
                  <a:schemeClr val="lt1"/>
                </a:solidFill>
                <a:latin typeface="Calibri"/>
                <a:ea typeface="Calibri"/>
                <a:cs typeface="Calibri"/>
                <a:sym typeface="Calibri"/>
              </a:defRPr>
            </a:lvl5pPr>
            <a:lvl6pPr indent="0" lvl="5" marL="0" marR="0" algn="l">
              <a:spcBef>
                <a:spcPts val="0"/>
              </a:spcBef>
              <a:buNone/>
              <a:defRPr sz="900">
                <a:solidFill>
                  <a:schemeClr val="lt1"/>
                </a:solidFill>
                <a:latin typeface="Calibri"/>
                <a:ea typeface="Calibri"/>
                <a:cs typeface="Calibri"/>
                <a:sym typeface="Calibri"/>
              </a:defRPr>
            </a:lvl6pPr>
            <a:lvl7pPr indent="0" lvl="6" marL="0" marR="0" algn="l">
              <a:spcBef>
                <a:spcPts val="0"/>
              </a:spcBef>
              <a:buNone/>
              <a:defRPr sz="900">
                <a:solidFill>
                  <a:schemeClr val="lt1"/>
                </a:solidFill>
                <a:latin typeface="Calibri"/>
                <a:ea typeface="Calibri"/>
                <a:cs typeface="Calibri"/>
                <a:sym typeface="Calibri"/>
              </a:defRPr>
            </a:lvl7pPr>
            <a:lvl8pPr indent="0" lvl="7" marL="0" marR="0" algn="l">
              <a:spcBef>
                <a:spcPts val="0"/>
              </a:spcBef>
              <a:buNone/>
              <a:defRPr sz="900">
                <a:solidFill>
                  <a:schemeClr val="lt1"/>
                </a:solidFill>
                <a:latin typeface="Calibri"/>
                <a:ea typeface="Calibri"/>
                <a:cs typeface="Calibri"/>
                <a:sym typeface="Calibri"/>
              </a:defRPr>
            </a:lvl8pPr>
            <a:lvl9pPr indent="0" lvl="8" marL="0" marR="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id="70" name="Google Shape;70;p17"/>
          <p:cNvPicPr preferRelativeResize="0"/>
          <p:nvPr/>
        </p:nvPicPr>
        <p:blipFill>
          <a:blip r:embed="rId2">
            <a:alphaModFix/>
          </a:blip>
          <a:stretch>
            <a:fillRect/>
          </a:stretch>
        </p:blipFill>
        <p:spPr>
          <a:xfrm>
            <a:off x="7080640" y="79428"/>
            <a:ext cx="1854814" cy="1116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77" name="Shape 77"/>
        <p:cNvGrpSpPr/>
        <p:nvPr/>
      </p:nvGrpSpPr>
      <p:grpSpPr>
        <a:xfrm>
          <a:off x="0" y="0"/>
          <a:ext cx="0" cy="0"/>
          <a:chOff x="0" y="0"/>
          <a:chExt cx="0" cy="0"/>
        </a:xfrm>
      </p:grpSpPr>
      <p:sp>
        <p:nvSpPr>
          <p:cNvPr id="78" name="Google Shape;78;p19"/>
          <p:cNvSpPr txBox="1"/>
          <p:nvPr>
            <p:ph idx="1" type="body"/>
          </p:nvPr>
        </p:nvSpPr>
        <p:spPr>
          <a:xfrm>
            <a:off x="457200" y="960548"/>
            <a:ext cx="8229600" cy="33315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360"/>
              </a:spcBef>
              <a:spcAft>
                <a:spcPts val="0"/>
              </a:spcAft>
              <a:buClr>
                <a:schemeClr val="dk1"/>
              </a:buClr>
              <a:buSzPts val="1800"/>
              <a:buChar char="•"/>
              <a:defRPr/>
            </a:lvl1pPr>
            <a:lvl2pPr indent="-342900" lvl="1" marL="914400" rtl="0" algn="l">
              <a:lnSpc>
                <a:spcPct val="100000"/>
              </a:lnSpc>
              <a:spcBef>
                <a:spcPts val="360"/>
              </a:spcBef>
              <a:spcAft>
                <a:spcPts val="0"/>
              </a:spcAft>
              <a:buClr>
                <a:schemeClr val="dk1"/>
              </a:buClr>
              <a:buSzPts val="1800"/>
              <a:buChar char="–"/>
              <a:defRPr/>
            </a:lvl2pPr>
            <a:lvl3pPr indent="-342900" lvl="2" marL="1371600" rtl="0" algn="l">
              <a:lnSpc>
                <a:spcPct val="100000"/>
              </a:lnSpc>
              <a:spcBef>
                <a:spcPts val="360"/>
              </a:spcBef>
              <a:spcAft>
                <a:spcPts val="0"/>
              </a:spcAft>
              <a:buClr>
                <a:schemeClr val="dk1"/>
              </a:buClr>
              <a:buSzPts val="1800"/>
              <a:buChar char="•"/>
              <a:defRPr/>
            </a:lvl3pPr>
            <a:lvl4pPr indent="-342900" lvl="3" marL="1828800" rtl="0" algn="l">
              <a:lnSpc>
                <a:spcPct val="100000"/>
              </a:lnSpc>
              <a:spcBef>
                <a:spcPts val="360"/>
              </a:spcBef>
              <a:spcAft>
                <a:spcPts val="0"/>
              </a:spcAft>
              <a:buClr>
                <a:schemeClr val="dk1"/>
              </a:buClr>
              <a:buSzPts val="1800"/>
              <a:buChar char="–"/>
              <a:defRPr/>
            </a:lvl4pPr>
            <a:lvl5pPr indent="-342900" lvl="4" marL="2286000" rtl="0" algn="l">
              <a:lnSpc>
                <a:spcPct val="100000"/>
              </a:lnSpc>
              <a:spcBef>
                <a:spcPts val="36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9" name="Google Shape;79;p19"/>
          <p:cNvSpPr txBox="1"/>
          <p:nvPr>
            <p:ph type="title"/>
          </p:nvPr>
        </p:nvSpPr>
        <p:spPr>
          <a:xfrm>
            <a:off x="457200" y="319088"/>
            <a:ext cx="6108900" cy="459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9"/>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lvl1pPr lvl="0" rtl="0" algn="l">
              <a:lnSpc>
                <a:spcPct val="100000"/>
              </a:lnSpc>
              <a:spcBef>
                <a:spcPts val="0"/>
              </a:spcBef>
              <a:spcAft>
                <a:spcPts val="0"/>
              </a:spcAft>
              <a:buClr>
                <a:srgbClr val="2A2A2A"/>
              </a:buClr>
              <a:buSzPts val="1000"/>
              <a:buFont typeface="Arial"/>
              <a:buNone/>
              <a:defRPr sz="1000"/>
            </a:lvl1pPr>
            <a:lvl2pPr lvl="1" rtl="0" algn="l">
              <a:lnSpc>
                <a:spcPct val="100000"/>
              </a:lnSpc>
              <a:spcBef>
                <a:spcPts val="600"/>
              </a:spcBef>
              <a:spcAft>
                <a:spcPts val="0"/>
              </a:spcAft>
              <a:buClr>
                <a:schemeClr val="dk1"/>
              </a:buClr>
              <a:buSzPts val="1800"/>
              <a:buNone/>
              <a:defRPr/>
            </a:lvl2pPr>
            <a:lvl3pPr lvl="2" rtl="0" algn="l">
              <a:lnSpc>
                <a:spcPct val="100000"/>
              </a:lnSpc>
              <a:spcBef>
                <a:spcPts val="0"/>
              </a:spcBef>
              <a:spcAft>
                <a:spcPts val="0"/>
              </a:spcAft>
              <a:buClr>
                <a:schemeClr val="dk1"/>
              </a:buClr>
              <a:buSzPts val="1800"/>
              <a:buNone/>
              <a:defRPr/>
            </a:lvl3pPr>
            <a:lvl4pPr lvl="3" rtl="0" algn="l">
              <a:lnSpc>
                <a:spcPct val="100000"/>
              </a:lnSpc>
              <a:spcBef>
                <a:spcPts val="0"/>
              </a:spcBef>
              <a:spcAft>
                <a:spcPts val="0"/>
              </a:spcAft>
              <a:buClr>
                <a:schemeClr val="dk1"/>
              </a:buClr>
              <a:buSzPts val="1800"/>
              <a:buNone/>
              <a:defRPr/>
            </a:lvl4pPr>
            <a:lvl5pPr lvl="4" rtl="0" algn="l">
              <a:lnSpc>
                <a:spcPct val="100000"/>
              </a:lnSpc>
              <a:spcBef>
                <a:spcPts val="0"/>
              </a:spcBef>
              <a:spcAft>
                <a:spcPts val="0"/>
              </a:spcAft>
              <a:buClr>
                <a:schemeClr val="dk1"/>
              </a:buClr>
              <a:buSzPts val="18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8" name="Google Shape;88;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1" name="Google Shape;10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sp>
        <p:nvSpPr>
          <p:cNvPr id="110" name="Google Shape;110;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5" name="Google Shape;115;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20" name="Google Shape;12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3" name="Google Shape;123;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4" name="Google Shape;12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Header">
  <p:cSld name="Content Slide - Header">
    <p:spTree>
      <p:nvGrpSpPr>
        <p:cNvPr id="127" name="Shape 127"/>
        <p:cNvGrpSpPr/>
        <p:nvPr/>
      </p:nvGrpSpPr>
      <p:grpSpPr>
        <a:xfrm>
          <a:off x="0" y="0"/>
          <a:ext cx="0" cy="0"/>
          <a:chOff x="0" y="0"/>
          <a:chExt cx="0" cy="0"/>
        </a:xfrm>
      </p:grpSpPr>
      <p:sp>
        <p:nvSpPr>
          <p:cNvPr id="128" name="Google Shape;128;p32"/>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rm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p:txBody>
      </p:sp>
      <p:sp>
        <p:nvSpPr>
          <p:cNvPr id="129" name="Google Shape;129;p32"/>
          <p:cNvSpPr txBox="1"/>
          <p:nvPr>
            <p:ph idx="1" type="body"/>
          </p:nvPr>
        </p:nvSpPr>
        <p:spPr>
          <a:xfrm>
            <a:off x="457200" y="1247539"/>
            <a:ext cx="8229600" cy="33648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120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0200" lvl="2" marL="1371600" marR="0" rtl="0" algn="l">
              <a:spcBef>
                <a:spcPts val="1200"/>
              </a:spcBef>
              <a:spcAft>
                <a:spcPts val="0"/>
              </a:spcAft>
              <a:buClr>
                <a:srgbClr val="1B75BC"/>
              </a:buClr>
              <a:buSzPts val="1600"/>
              <a:buFont typeface="Proxima Nova"/>
              <a:buChar char="•"/>
              <a:defRPr i="0" sz="1600" u="none" cap="none" strike="noStrike">
                <a:solidFill>
                  <a:srgbClr val="1B75BC"/>
                </a:solidFill>
                <a:latin typeface="Proxima Nova"/>
                <a:ea typeface="Proxima Nova"/>
                <a:cs typeface="Proxima Nova"/>
                <a:sym typeface="Proxima Nova"/>
              </a:defRPr>
            </a:lvl3pPr>
            <a:lvl4pPr indent="-323850" lvl="3" marL="1828800" marR="0" rtl="0" algn="l">
              <a:spcBef>
                <a:spcPts val="12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4pPr>
            <a:lvl5pPr indent="-323850" lvl="4" marL="2286000" marR="0" rtl="0" algn="l">
              <a:spcBef>
                <a:spcPts val="12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5pPr>
            <a:lvl6pPr indent="-342900" lvl="5" marL="2743200" marR="0" rtl="0" algn="l">
              <a:spcBef>
                <a:spcPts val="120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120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120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1200"/>
              </a:spcBef>
              <a:spcAft>
                <a:spcPts val="120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130" name="Google Shape;130;p32"/>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rmAutofit lnSpcReduction="20000"/>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descr="GA4GH-Logo-2.png" id="131" name="Google Shape;131;p32"/>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cxnSp>
        <p:nvCxnSpPr>
          <p:cNvPr id="132" name="Google Shape;132;p32"/>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33" name="Shape 133"/>
        <p:cNvGrpSpPr/>
        <p:nvPr/>
      </p:nvGrpSpPr>
      <p:grpSpPr>
        <a:xfrm>
          <a:off x="0" y="0"/>
          <a:ext cx="0" cy="0"/>
          <a:chOff x="0" y="0"/>
          <a:chExt cx="0" cy="0"/>
        </a:xfrm>
      </p:grpSpPr>
      <p:sp>
        <p:nvSpPr>
          <p:cNvPr id="134" name="Google Shape;134;p33"/>
          <p:cNvSpPr txBox="1"/>
          <p:nvPr>
            <p:ph type="title"/>
          </p:nvPr>
        </p:nvSpPr>
        <p:spPr>
          <a:xfrm>
            <a:off x="400050" y="102394"/>
            <a:ext cx="7886700" cy="901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2"/>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33"/>
          <p:cNvSpPr txBox="1"/>
          <p:nvPr>
            <p:ph idx="1" type="body"/>
          </p:nvPr>
        </p:nvSpPr>
        <p:spPr>
          <a:xfrm>
            <a:off x="552450" y="1157896"/>
            <a:ext cx="7886700" cy="3085200"/>
          </a:xfrm>
          <a:prstGeom prst="rect">
            <a:avLst/>
          </a:prstGeom>
          <a:noFill/>
          <a:ln>
            <a:noFill/>
          </a:ln>
        </p:spPr>
        <p:txBody>
          <a:bodyPr anchorCtr="0" anchor="t" bIns="34275" lIns="68575" spcFirstLastPara="1" rIns="68575" wrap="square" tIns="34275">
            <a:normAutofit/>
          </a:bodyPr>
          <a:lstStyle>
            <a:lvl1pPr indent="-317500" lvl="0" marL="457200" rtl="0" algn="l">
              <a:lnSpc>
                <a:spcPct val="95000"/>
              </a:lnSpc>
              <a:spcBef>
                <a:spcPts val="800"/>
              </a:spcBef>
              <a:spcAft>
                <a:spcPts val="0"/>
              </a:spcAft>
              <a:buSzPts val="1400"/>
              <a:buChar char="●"/>
              <a:defRPr/>
            </a:lvl1pPr>
            <a:lvl2pPr indent="-317500" lvl="1" marL="914400" rtl="0" algn="l">
              <a:lnSpc>
                <a:spcPct val="95000"/>
              </a:lnSpc>
              <a:spcBef>
                <a:spcPts val="1200"/>
              </a:spcBef>
              <a:spcAft>
                <a:spcPts val="0"/>
              </a:spcAft>
              <a:buSzPts val="1400"/>
              <a:buChar char="○"/>
              <a:defRPr/>
            </a:lvl2pPr>
            <a:lvl3pPr indent="-317500" lvl="2" marL="1371600" rtl="0" algn="l">
              <a:lnSpc>
                <a:spcPct val="95000"/>
              </a:lnSpc>
              <a:spcBef>
                <a:spcPts val="1200"/>
              </a:spcBef>
              <a:spcAft>
                <a:spcPts val="0"/>
              </a:spcAft>
              <a:buSzPts val="1400"/>
              <a:buChar char="■"/>
              <a:defRPr/>
            </a:lvl3pPr>
            <a:lvl4pPr indent="-317500" lvl="3" marL="1828800" rtl="0" algn="l">
              <a:lnSpc>
                <a:spcPct val="95000"/>
              </a:lnSpc>
              <a:spcBef>
                <a:spcPts val="1200"/>
              </a:spcBef>
              <a:spcAft>
                <a:spcPts val="0"/>
              </a:spcAft>
              <a:buSzPts val="1400"/>
              <a:buChar char="●"/>
              <a:defRPr/>
            </a:lvl4pPr>
            <a:lvl5pPr indent="-317500" lvl="4" marL="2286000" rtl="0" algn="l">
              <a:lnSpc>
                <a:spcPct val="95000"/>
              </a:lnSpc>
              <a:spcBef>
                <a:spcPts val="1200"/>
              </a:spcBef>
              <a:spcAft>
                <a:spcPts val="0"/>
              </a:spcAft>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6" name="Google Shape;136;p33"/>
          <p:cNvSpPr txBox="1"/>
          <p:nvPr>
            <p:ph idx="12" type="sldNum"/>
          </p:nvPr>
        </p:nvSpPr>
        <p:spPr>
          <a:xfrm>
            <a:off x="242429" y="4828808"/>
            <a:ext cx="478500" cy="273900"/>
          </a:xfrm>
          <a:prstGeom prst="rect">
            <a:avLst/>
          </a:prstGeom>
          <a:noFill/>
          <a:ln>
            <a:noFill/>
          </a:ln>
        </p:spPr>
        <p:txBody>
          <a:bodyPr anchorCtr="0" anchor="ctr" bIns="34275" lIns="68575" spcFirstLastPara="1" rIns="68575" wrap="square" tIns="34275">
            <a:norm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Slide">
    <p:spTree>
      <p:nvGrpSpPr>
        <p:cNvPr id="137" name="Shape 137"/>
        <p:cNvGrpSpPr/>
        <p:nvPr/>
      </p:nvGrpSpPr>
      <p:grpSpPr>
        <a:xfrm>
          <a:off x="0" y="0"/>
          <a:ext cx="0" cy="0"/>
          <a:chOff x="0" y="0"/>
          <a:chExt cx="0" cy="0"/>
        </a:xfrm>
      </p:grpSpPr>
      <p:sp>
        <p:nvSpPr>
          <p:cNvPr id="138" name="Google Shape;138;p34"/>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rmAutofit lnSpcReduction="20000"/>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139" name="Google Shape;139;p34"/>
          <p:cNvSpPr/>
          <p:nvPr/>
        </p:nvSpPr>
        <p:spPr>
          <a:xfrm>
            <a:off x="0" y="3664775"/>
            <a:ext cx="9072300" cy="147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p:cSld name="2 Column Content Slide - Header">
    <p:spTree>
      <p:nvGrpSpPr>
        <p:cNvPr id="140" name="Shape 140"/>
        <p:cNvGrpSpPr/>
        <p:nvPr/>
      </p:nvGrpSpPr>
      <p:grpSpPr>
        <a:xfrm>
          <a:off x="0" y="0"/>
          <a:ext cx="0" cy="0"/>
          <a:chOff x="0" y="0"/>
          <a:chExt cx="0" cy="0"/>
        </a:xfrm>
      </p:grpSpPr>
      <p:sp>
        <p:nvSpPr>
          <p:cNvPr id="141" name="Google Shape;141;p35"/>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rmAutofit lnSpcReduction="20000"/>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35"/>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12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120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120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12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1200"/>
              </a:spcBef>
              <a:spcAft>
                <a:spcPts val="12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35"/>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12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12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1200"/>
              </a:spcBef>
              <a:spcAft>
                <a:spcPts val="12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35"/>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12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2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200"/>
              </a:spcBef>
              <a:spcAft>
                <a:spcPts val="12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 name="Google Shape;145;p35"/>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120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120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12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12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12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12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12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1200"/>
              </a:spcBef>
              <a:spcAft>
                <a:spcPts val="120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146" name="Google Shape;146;p35"/>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rm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2800"/>
              <a:buNone/>
              <a:defRPr sz="1800">
                <a:solidFill>
                  <a:schemeClr val="accent1"/>
                </a:solidFill>
              </a:defRPr>
            </a:lvl2pPr>
            <a:lvl3pPr lvl="2" rtl="0">
              <a:spcBef>
                <a:spcPts val="0"/>
              </a:spcBef>
              <a:spcAft>
                <a:spcPts val="0"/>
              </a:spcAft>
              <a:buClr>
                <a:schemeClr val="accent1"/>
              </a:buClr>
              <a:buSzPts val="2800"/>
              <a:buNone/>
              <a:defRPr sz="1800">
                <a:solidFill>
                  <a:schemeClr val="accent1"/>
                </a:solidFill>
              </a:defRPr>
            </a:lvl3pPr>
            <a:lvl4pPr lvl="3" rtl="0">
              <a:spcBef>
                <a:spcPts val="0"/>
              </a:spcBef>
              <a:spcAft>
                <a:spcPts val="0"/>
              </a:spcAft>
              <a:buClr>
                <a:schemeClr val="accent1"/>
              </a:buClr>
              <a:buSzPts val="2800"/>
              <a:buNone/>
              <a:defRPr sz="1800">
                <a:solidFill>
                  <a:schemeClr val="accent1"/>
                </a:solidFill>
              </a:defRPr>
            </a:lvl4pPr>
            <a:lvl5pPr lvl="4" rtl="0">
              <a:spcBef>
                <a:spcPts val="0"/>
              </a:spcBef>
              <a:spcAft>
                <a:spcPts val="0"/>
              </a:spcAft>
              <a:buClr>
                <a:schemeClr val="accent1"/>
              </a:buClr>
              <a:buSzPts val="2800"/>
              <a:buNone/>
              <a:defRPr sz="1800">
                <a:solidFill>
                  <a:schemeClr val="accent1"/>
                </a:solidFill>
              </a:defRPr>
            </a:lvl5pPr>
            <a:lvl6pPr lvl="5" rtl="0">
              <a:spcBef>
                <a:spcPts val="0"/>
              </a:spcBef>
              <a:spcAft>
                <a:spcPts val="0"/>
              </a:spcAft>
              <a:buClr>
                <a:schemeClr val="accent1"/>
              </a:buClr>
              <a:buSzPts val="2800"/>
              <a:buNone/>
              <a:defRPr sz="1800">
                <a:solidFill>
                  <a:schemeClr val="accent1"/>
                </a:solidFill>
              </a:defRPr>
            </a:lvl6pPr>
            <a:lvl7pPr lvl="6" rtl="0">
              <a:spcBef>
                <a:spcPts val="0"/>
              </a:spcBef>
              <a:spcAft>
                <a:spcPts val="0"/>
              </a:spcAft>
              <a:buClr>
                <a:schemeClr val="accent1"/>
              </a:buClr>
              <a:buSzPts val="2800"/>
              <a:buNone/>
              <a:defRPr sz="1800">
                <a:solidFill>
                  <a:schemeClr val="accent1"/>
                </a:solidFill>
              </a:defRPr>
            </a:lvl7pPr>
            <a:lvl8pPr lvl="7" rtl="0">
              <a:spcBef>
                <a:spcPts val="0"/>
              </a:spcBef>
              <a:spcAft>
                <a:spcPts val="0"/>
              </a:spcAft>
              <a:buClr>
                <a:schemeClr val="accent1"/>
              </a:buClr>
              <a:buSzPts val="2800"/>
              <a:buNone/>
              <a:defRPr sz="1800">
                <a:solidFill>
                  <a:schemeClr val="accent1"/>
                </a:solidFill>
              </a:defRPr>
            </a:lvl8pPr>
            <a:lvl9pPr lvl="8" rtl="0">
              <a:spcBef>
                <a:spcPts val="0"/>
              </a:spcBef>
              <a:spcAft>
                <a:spcPts val="0"/>
              </a:spcAft>
              <a:buClr>
                <a:schemeClr val="accent1"/>
              </a:buClr>
              <a:buSzPts val="2800"/>
              <a:buNone/>
              <a:defRPr sz="1800">
                <a:solidFill>
                  <a:schemeClr val="accent1"/>
                </a:solidFill>
              </a:defRPr>
            </a:lvl9pPr>
          </a:lstStyle>
          <a:p/>
        </p:txBody>
      </p:sp>
      <p:cxnSp>
        <p:nvCxnSpPr>
          <p:cNvPr id="147" name="Google Shape;147;p35"/>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148" name="Google Shape;148;p35"/>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49" name="Shape 149"/>
        <p:cNvGrpSpPr/>
        <p:nvPr/>
      </p:nvGrpSpPr>
      <p:grpSpPr>
        <a:xfrm>
          <a:off x="0" y="0"/>
          <a:ext cx="0" cy="0"/>
          <a:chOff x="0" y="0"/>
          <a:chExt cx="0" cy="0"/>
        </a:xfrm>
      </p:grpSpPr>
      <p:sp>
        <p:nvSpPr>
          <p:cNvPr id="150" name="Google Shape;150;p36"/>
          <p:cNvSpPr txBox="1"/>
          <p:nvPr>
            <p:ph idx="1" type="body"/>
          </p:nvPr>
        </p:nvSpPr>
        <p:spPr>
          <a:xfrm>
            <a:off x="457200" y="960548"/>
            <a:ext cx="8229600" cy="3331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
        <p:nvSpPr>
          <p:cNvPr id="151" name="Google Shape;151;p36"/>
          <p:cNvSpPr txBox="1"/>
          <p:nvPr>
            <p:ph type="title"/>
          </p:nvPr>
        </p:nvSpPr>
        <p:spPr>
          <a:xfrm>
            <a:off x="457200" y="319088"/>
            <a:ext cx="6108900" cy="459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52" name="Google Shape;152;p36"/>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lvl1pPr lvl="0" algn="l">
              <a:lnSpc>
                <a:spcPct val="100000"/>
              </a:lnSpc>
              <a:spcBef>
                <a:spcPts val="0"/>
              </a:spcBef>
              <a:spcAft>
                <a:spcPts val="0"/>
              </a:spcAft>
              <a:buClr>
                <a:srgbClr val="2A2A2A"/>
              </a:buClr>
              <a:buSzPts val="1000"/>
              <a:buFont typeface="Arial"/>
              <a:buChar char="●"/>
              <a:defRPr sz="1000"/>
            </a:lvl1pPr>
            <a:lvl2pPr lvl="1" algn="l">
              <a:lnSpc>
                <a:spcPct val="100000"/>
              </a:lnSpc>
              <a:spcBef>
                <a:spcPts val="600"/>
              </a:spcBef>
              <a:spcAft>
                <a:spcPts val="0"/>
              </a:spcAft>
              <a:buClr>
                <a:schemeClr val="dk1"/>
              </a:buClr>
              <a:buSzPts val="1800"/>
              <a:buChar char="○"/>
              <a:defRPr/>
            </a:lvl2pPr>
            <a:lvl3pPr lvl="2" algn="l">
              <a:lnSpc>
                <a:spcPct val="100000"/>
              </a:lnSpc>
              <a:spcBef>
                <a:spcPts val="0"/>
              </a:spcBef>
              <a:spcAft>
                <a:spcPts val="0"/>
              </a:spcAft>
              <a:buClr>
                <a:schemeClr val="dk1"/>
              </a:buClr>
              <a:buSzPts val="1800"/>
              <a:buChar char="■"/>
              <a:defRPr/>
            </a:lvl3pPr>
            <a:lvl4pPr lvl="3" algn="l">
              <a:lnSpc>
                <a:spcPct val="100000"/>
              </a:lnSpc>
              <a:spcBef>
                <a:spcPts val="0"/>
              </a:spcBef>
              <a:spcAft>
                <a:spcPts val="0"/>
              </a:spcAft>
              <a:buClr>
                <a:schemeClr val="dk1"/>
              </a:buClr>
              <a:buSzPts val="1800"/>
              <a:buChar char="●"/>
              <a:defRPr/>
            </a:lvl4pPr>
            <a:lvl5pPr lvl="4" algn="l">
              <a:lnSpc>
                <a:spcPct val="100000"/>
              </a:lnSpc>
              <a:spcBef>
                <a:spcPts val="0"/>
              </a:spcBef>
              <a:spcAft>
                <a:spcPts val="0"/>
              </a:spcAft>
              <a:buClr>
                <a:schemeClr val="dk1"/>
              </a:buClr>
              <a:buSzPts val="1800"/>
              <a:buChar char="○"/>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Cover 1">
    <p:spTree>
      <p:nvGrpSpPr>
        <p:cNvPr id="160" name="Shape 160"/>
        <p:cNvGrpSpPr/>
        <p:nvPr/>
      </p:nvGrpSpPr>
      <p:grpSpPr>
        <a:xfrm>
          <a:off x="0" y="0"/>
          <a:ext cx="0" cy="0"/>
          <a:chOff x="0" y="0"/>
          <a:chExt cx="0" cy="0"/>
        </a:xfrm>
      </p:grpSpPr>
      <p:sp>
        <p:nvSpPr>
          <p:cNvPr id="161" name="Google Shape;161;p38"/>
          <p:cNvSpPr/>
          <p:nvPr/>
        </p:nvSpPr>
        <p:spPr>
          <a:xfrm>
            <a:off x="0" y="4820249"/>
            <a:ext cx="9150300" cy="3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watermark.png" id="162" name="Google Shape;162;p38"/>
          <p:cNvPicPr preferRelativeResize="0"/>
          <p:nvPr/>
        </p:nvPicPr>
        <p:blipFill rotWithShape="1">
          <a:blip r:embed="rId2">
            <a:alphaModFix/>
          </a:blip>
          <a:srcRect b="0" l="0" r="0" t="0"/>
          <a:stretch/>
        </p:blipFill>
        <p:spPr>
          <a:xfrm>
            <a:off x="5706140" y="2007209"/>
            <a:ext cx="3437860" cy="3146416"/>
          </a:xfrm>
          <a:prstGeom prst="rect">
            <a:avLst/>
          </a:prstGeom>
          <a:noFill/>
          <a:ln>
            <a:noFill/>
          </a:ln>
        </p:spPr>
      </p:pic>
      <p:pic>
        <p:nvPicPr>
          <p:cNvPr descr="GA4GH-Logo.png" id="163" name="Google Shape;163;p38"/>
          <p:cNvPicPr preferRelativeResize="0"/>
          <p:nvPr/>
        </p:nvPicPr>
        <p:blipFill rotWithShape="1">
          <a:blip r:embed="rId3">
            <a:alphaModFix/>
          </a:blip>
          <a:srcRect b="0" l="0" r="0" t="0"/>
          <a:stretch/>
        </p:blipFill>
        <p:spPr>
          <a:xfrm>
            <a:off x="912573" y="1043914"/>
            <a:ext cx="4415519" cy="130198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Header">
  <p:cSld name="Content Slide - Header">
    <p:spTree>
      <p:nvGrpSpPr>
        <p:cNvPr id="164" name="Shape 164"/>
        <p:cNvGrpSpPr/>
        <p:nvPr/>
      </p:nvGrpSpPr>
      <p:grpSpPr>
        <a:xfrm>
          <a:off x="0" y="0"/>
          <a:ext cx="0" cy="0"/>
          <a:chOff x="0" y="0"/>
          <a:chExt cx="0" cy="0"/>
        </a:xfrm>
      </p:grpSpPr>
      <p:sp>
        <p:nvSpPr>
          <p:cNvPr id="165" name="Google Shape;165;p39"/>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sp>
        <p:nvSpPr>
          <p:cNvPr id="166" name="Google Shape;166;p39"/>
          <p:cNvSpPr txBox="1"/>
          <p:nvPr>
            <p:ph idx="1" type="body"/>
          </p:nvPr>
        </p:nvSpPr>
        <p:spPr>
          <a:xfrm>
            <a:off x="457200" y="1247539"/>
            <a:ext cx="8229600" cy="336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36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0200" lvl="2" marL="1371600" marR="0" rtl="0" algn="l">
              <a:spcBef>
                <a:spcPts val="320"/>
              </a:spcBef>
              <a:spcAft>
                <a:spcPts val="0"/>
              </a:spcAft>
              <a:buClr>
                <a:srgbClr val="1B75BC"/>
              </a:buClr>
              <a:buSzPts val="1600"/>
              <a:buFont typeface="Proxima Nova"/>
              <a:buChar char="•"/>
              <a:defRPr i="0" sz="1600" u="none" cap="none" strike="noStrike">
                <a:solidFill>
                  <a:srgbClr val="1B75BC"/>
                </a:solidFill>
                <a:latin typeface="Proxima Nova"/>
                <a:ea typeface="Proxima Nova"/>
                <a:cs typeface="Proxima Nova"/>
                <a:sym typeface="Proxima Nova"/>
              </a:defRPr>
            </a:lvl3pPr>
            <a:lvl4pPr indent="-323850" lvl="3" marL="18288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4pPr>
            <a:lvl5pPr indent="-323850" lvl="4" marL="22860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5pPr>
            <a:lvl6pPr indent="-342900" lvl="5" marL="27432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167" name="Google Shape;167;p39"/>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descr="GA4GH-Logo-2.png" id="168" name="Google Shape;168;p39"/>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cxnSp>
        <p:nvCxnSpPr>
          <p:cNvPr id="169" name="Google Shape;169;p39"/>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No Header">
  <p:cSld name="Content Slide - No Header">
    <p:spTree>
      <p:nvGrpSpPr>
        <p:cNvPr id="170" name="Shape 170"/>
        <p:cNvGrpSpPr/>
        <p:nvPr/>
      </p:nvGrpSpPr>
      <p:grpSpPr>
        <a:xfrm>
          <a:off x="0" y="0"/>
          <a:ext cx="0" cy="0"/>
          <a:chOff x="0" y="0"/>
          <a:chExt cx="0" cy="0"/>
        </a:xfrm>
      </p:grpSpPr>
      <p:sp>
        <p:nvSpPr>
          <p:cNvPr id="171" name="Google Shape;171;p40"/>
          <p:cNvSpPr txBox="1"/>
          <p:nvPr>
            <p:ph idx="1" type="body"/>
          </p:nvPr>
        </p:nvSpPr>
        <p:spPr>
          <a:xfrm>
            <a:off x="457200" y="1247539"/>
            <a:ext cx="8229600" cy="336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36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0200" lvl="2" marL="1371600" marR="0" rtl="0" algn="l">
              <a:spcBef>
                <a:spcPts val="320"/>
              </a:spcBef>
              <a:spcAft>
                <a:spcPts val="0"/>
              </a:spcAft>
              <a:buClr>
                <a:srgbClr val="1B75BC"/>
              </a:buClr>
              <a:buSzPts val="1600"/>
              <a:buFont typeface="Proxima Nova"/>
              <a:buChar char="•"/>
              <a:defRPr i="0" sz="1600" u="none" cap="none" strike="noStrike">
                <a:solidFill>
                  <a:srgbClr val="1B75BC"/>
                </a:solidFill>
                <a:latin typeface="Proxima Nova"/>
                <a:ea typeface="Proxima Nova"/>
                <a:cs typeface="Proxima Nova"/>
                <a:sym typeface="Proxima Nova"/>
              </a:defRPr>
            </a:lvl3pPr>
            <a:lvl4pPr indent="-323850" lvl="3" marL="18288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4pPr>
            <a:lvl5pPr indent="-323850" lvl="4" marL="22860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5pPr>
            <a:lvl6pPr indent="-342900" lvl="5" marL="27432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172" name="Google Shape;172;p40"/>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descr="GA4GH-Logo-2.png" id="173" name="Google Shape;173;p40"/>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p:cSld name="Content Slide 2">
    <p:spTree>
      <p:nvGrpSpPr>
        <p:cNvPr id="174" name="Shape 174"/>
        <p:cNvGrpSpPr/>
        <p:nvPr/>
      </p:nvGrpSpPr>
      <p:grpSpPr>
        <a:xfrm>
          <a:off x="0" y="0"/>
          <a:ext cx="0" cy="0"/>
          <a:chOff x="0" y="0"/>
          <a:chExt cx="0" cy="0"/>
        </a:xfrm>
      </p:grpSpPr>
      <p:sp>
        <p:nvSpPr>
          <p:cNvPr id="175" name="Google Shape;175;p41"/>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176" name="Google Shape;176;p41"/>
          <p:cNvSpPr txBox="1"/>
          <p:nvPr>
            <p:ph idx="1" type="body"/>
          </p:nvPr>
        </p:nvSpPr>
        <p:spPr>
          <a:xfrm>
            <a:off x="457200" y="1232008"/>
            <a:ext cx="4038600" cy="3380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36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6550" lvl="2" marL="1371600" marR="0" rtl="0" algn="l">
              <a:spcBef>
                <a:spcPts val="340"/>
              </a:spcBef>
              <a:spcAft>
                <a:spcPts val="0"/>
              </a:spcAft>
              <a:buClr>
                <a:srgbClr val="000000"/>
              </a:buClr>
              <a:buSzPts val="1700"/>
              <a:buFont typeface="Proxima Nova"/>
              <a:buChar char="•"/>
              <a:defRPr i="0" sz="1700" u="none" cap="none" strike="noStrike">
                <a:solidFill>
                  <a:srgbClr val="000000"/>
                </a:solidFill>
                <a:latin typeface="Proxima Nova"/>
                <a:ea typeface="Proxima Nova"/>
                <a:cs typeface="Proxima Nova"/>
                <a:sym typeface="Proxima Nova"/>
              </a:defRPr>
            </a:lvl3pPr>
            <a:lvl4pPr indent="-330200" lvl="3" marL="1828800" marR="0" rtl="0" algn="l">
              <a:spcBef>
                <a:spcPts val="320"/>
              </a:spcBef>
              <a:spcAft>
                <a:spcPts val="0"/>
              </a:spcAft>
              <a:buClr>
                <a:srgbClr val="000000"/>
              </a:buClr>
              <a:buSzPts val="1600"/>
              <a:buFont typeface="Proxima Nova"/>
              <a:buChar char="–"/>
              <a:defRPr i="0" sz="1600" u="none" cap="none" strike="noStrike">
                <a:solidFill>
                  <a:srgbClr val="000000"/>
                </a:solidFill>
                <a:latin typeface="Proxima Nova"/>
                <a:ea typeface="Proxima Nova"/>
                <a:cs typeface="Proxima Nova"/>
                <a:sym typeface="Proxima Nova"/>
              </a:defRPr>
            </a:lvl4pPr>
            <a:lvl5pPr indent="-323850" lvl="4" marL="2286000" marR="0" rtl="0" algn="l">
              <a:spcBef>
                <a:spcPts val="300"/>
              </a:spcBef>
              <a:spcAft>
                <a:spcPts val="0"/>
              </a:spcAft>
              <a:buClr>
                <a:srgbClr val="000000"/>
              </a:buClr>
              <a:buSzPts val="1500"/>
              <a:buFont typeface="Proxima Nova"/>
              <a:buChar char="»"/>
              <a:defRPr i="0" sz="1500" u="none" cap="none" strike="noStrike">
                <a:solidFill>
                  <a:srgbClr val="000000"/>
                </a:solidFill>
                <a:latin typeface="Proxima Nova"/>
                <a:ea typeface="Proxima Nova"/>
                <a:cs typeface="Proxima Nova"/>
                <a:sym typeface="Proxima Nova"/>
              </a:defRPr>
            </a:lvl5pPr>
            <a:lvl6pPr indent="-342900" lvl="5" marL="27432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177" name="Google Shape;177;p41"/>
          <p:cNvSpPr txBox="1"/>
          <p:nvPr>
            <p:ph idx="2" type="body"/>
          </p:nvPr>
        </p:nvSpPr>
        <p:spPr>
          <a:xfrm>
            <a:off x="4648200" y="1232008"/>
            <a:ext cx="4038600" cy="3380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81000" lvl="1" marL="9144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2pPr>
            <a:lvl3pPr indent="-355600" lvl="2" marL="1371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3pPr>
            <a:lvl4pPr indent="-342900" lvl="3" marL="1828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4pPr>
            <a:lvl5pPr indent="-342900" lvl="4" marL="22860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5pPr>
            <a:lvl6pPr indent="-342900" lvl="5" marL="27432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178" name="Google Shape;178;p41"/>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179" name="Google Shape;179;p41"/>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180" name="Google Shape;180;p41"/>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p:cSld name="2 Column Content Slide - Header">
    <p:spTree>
      <p:nvGrpSpPr>
        <p:cNvPr id="181" name="Shape 181"/>
        <p:cNvGrpSpPr/>
        <p:nvPr/>
      </p:nvGrpSpPr>
      <p:grpSpPr>
        <a:xfrm>
          <a:off x="0" y="0"/>
          <a:ext cx="0" cy="0"/>
          <a:chOff x="0" y="0"/>
          <a:chExt cx="0" cy="0"/>
        </a:xfrm>
      </p:grpSpPr>
      <p:sp>
        <p:nvSpPr>
          <p:cNvPr id="182" name="Google Shape;182;p42"/>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183" name="Google Shape;183;p42"/>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4" name="Google Shape;184;p42"/>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5" name="Google Shape;185;p42"/>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Google Shape;186;p42"/>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187" name="Google Shape;187;p42"/>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188" name="Google Shape;188;p42"/>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189" name="Google Shape;189;p42"/>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branded Content Slide - No Header">
  <p:cSld name="Unbranded Content Slide - No Header">
    <p:spTree>
      <p:nvGrpSpPr>
        <p:cNvPr id="190" name="Shape 190"/>
        <p:cNvGrpSpPr/>
        <p:nvPr/>
      </p:nvGrpSpPr>
      <p:grpSpPr>
        <a:xfrm>
          <a:off x="0" y="0"/>
          <a:ext cx="0" cy="0"/>
          <a:chOff x="0" y="0"/>
          <a:chExt cx="0" cy="0"/>
        </a:xfrm>
      </p:grpSpPr>
      <p:sp>
        <p:nvSpPr>
          <p:cNvPr id="191" name="Google Shape;191;p43"/>
          <p:cNvSpPr txBox="1"/>
          <p:nvPr>
            <p:ph idx="1" type="body"/>
          </p:nvPr>
        </p:nvSpPr>
        <p:spPr>
          <a:xfrm>
            <a:off x="457200" y="1128478"/>
            <a:ext cx="8229600" cy="34839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36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0200" lvl="2" marL="1371600" marR="0" rtl="0" algn="l">
              <a:spcBef>
                <a:spcPts val="320"/>
              </a:spcBef>
              <a:spcAft>
                <a:spcPts val="0"/>
              </a:spcAft>
              <a:buClr>
                <a:srgbClr val="1B75BC"/>
              </a:buClr>
              <a:buSzPts val="1600"/>
              <a:buFont typeface="Proxima Nova"/>
              <a:buChar char="•"/>
              <a:defRPr i="0" sz="1600" u="none" cap="none" strike="noStrike">
                <a:solidFill>
                  <a:srgbClr val="1B75BC"/>
                </a:solidFill>
                <a:latin typeface="Proxima Nova"/>
                <a:ea typeface="Proxima Nova"/>
                <a:cs typeface="Proxima Nova"/>
                <a:sym typeface="Proxima Nova"/>
              </a:defRPr>
            </a:lvl3pPr>
            <a:lvl4pPr indent="-323850" lvl="3" marL="18288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4pPr>
            <a:lvl5pPr indent="-323850" lvl="4" marL="22860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5pPr>
            <a:lvl6pPr indent="-342900" lvl="5" marL="27432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192" name="Google Shape;192;p43"/>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with Bars &amp; Logo">
  <p:cSld name="Blank Slide with Bars &amp; Logo">
    <p:spTree>
      <p:nvGrpSpPr>
        <p:cNvPr id="193" name="Shape 193"/>
        <p:cNvGrpSpPr/>
        <p:nvPr/>
      </p:nvGrpSpPr>
      <p:grpSpPr>
        <a:xfrm>
          <a:off x="0" y="0"/>
          <a:ext cx="0" cy="0"/>
          <a:chOff x="0" y="0"/>
          <a:chExt cx="0" cy="0"/>
        </a:xfrm>
      </p:grpSpPr>
      <p:sp>
        <p:nvSpPr>
          <p:cNvPr id="194" name="Google Shape;194;p44"/>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descr="GA4GH-Logo-2.png" id="195" name="Google Shape;195;p44"/>
          <p:cNvPicPr preferRelativeResize="0"/>
          <p:nvPr/>
        </p:nvPicPr>
        <p:blipFill rotWithShape="1">
          <a:blip r:embed="rId2">
            <a:alphaModFix/>
          </a:blip>
          <a:srcRect b="0" l="0" r="0" t="0"/>
          <a:stretch/>
        </p:blipFill>
        <p:spPr>
          <a:xfrm>
            <a:off x="6697979" y="324928"/>
            <a:ext cx="2025524" cy="4952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6" name="Shape 196"/>
        <p:cNvGrpSpPr/>
        <p:nvPr/>
      </p:nvGrpSpPr>
      <p:grpSpPr>
        <a:xfrm>
          <a:off x="0" y="0"/>
          <a:ext cx="0" cy="0"/>
          <a:chOff x="0" y="0"/>
          <a:chExt cx="0" cy="0"/>
        </a:xfrm>
      </p:grpSpPr>
      <p:sp>
        <p:nvSpPr>
          <p:cNvPr id="197" name="Google Shape;197;p45"/>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 name="Shape 198"/>
        <p:cNvGrpSpPr/>
        <p:nvPr/>
      </p:nvGrpSpPr>
      <p:grpSpPr>
        <a:xfrm>
          <a:off x="0" y="0"/>
          <a:ext cx="0" cy="0"/>
          <a:chOff x="0" y="0"/>
          <a:chExt cx="0" cy="0"/>
        </a:xfrm>
      </p:grpSpPr>
      <p:sp>
        <p:nvSpPr>
          <p:cNvPr id="199" name="Google Shape;199;p4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4400"/>
              <a:buFont typeface="Proxima Nova"/>
              <a:buNone/>
              <a:defRPr b="1">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431800" lvl="0" marL="457200" rtl="0">
              <a:spcBef>
                <a:spcPts val="640"/>
              </a:spcBef>
              <a:spcAft>
                <a:spcPts val="0"/>
              </a:spcAft>
              <a:buSzPts val="3200"/>
              <a:buFont typeface="Proxima Nova"/>
              <a:buChar char="•"/>
              <a:defRPr>
                <a:latin typeface="Proxima Nova"/>
                <a:ea typeface="Proxima Nova"/>
                <a:cs typeface="Proxima Nova"/>
                <a:sym typeface="Proxima Nova"/>
              </a:defRPr>
            </a:lvl1pPr>
            <a:lvl2pPr indent="-406400" lvl="1" marL="914400" rtl="0">
              <a:spcBef>
                <a:spcPts val="560"/>
              </a:spcBef>
              <a:spcAft>
                <a:spcPts val="0"/>
              </a:spcAft>
              <a:buSzPts val="2800"/>
              <a:buFont typeface="Proxima Nova"/>
              <a:buChar char="–"/>
              <a:defRPr>
                <a:latin typeface="Proxima Nova"/>
                <a:ea typeface="Proxima Nova"/>
                <a:cs typeface="Proxima Nova"/>
                <a:sym typeface="Proxima Nova"/>
              </a:defRPr>
            </a:lvl2pPr>
            <a:lvl3pPr indent="-381000" lvl="2" marL="1371600" rtl="0">
              <a:spcBef>
                <a:spcPts val="480"/>
              </a:spcBef>
              <a:spcAft>
                <a:spcPts val="0"/>
              </a:spcAft>
              <a:buSzPts val="2400"/>
              <a:buFont typeface="Proxima Nova"/>
              <a:buChar char="•"/>
              <a:defRPr>
                <a:latin typeface="Proxima Nova"/>
                <a:ea typeface="Proxima Nova"/>
                <a:cs typeface="Proxima Nova"/>
                <a:sym typeface="Proxima Nova"/>
              </a:defRPr>
            </a:lvl3pPr>
            <a:lvl4pPr indent="-355600" lvl="3" marL="1828800" rtl="0">
              <a:spcBef>
                <a:spcPts val="400"/>
              </a:spcBef>
              <a:spcAft>
                <a:spcPts val="0"/>
              </a:spcAft>
              <a:buSzPts val="2000"/>
              <a:buFont typeface="Proxima Nova"/>
              <a:buChar char="–"/>
              <a:defRPr>
                <a:latin typeface="Proxima Nova"/>
                <a:ea typeface="Proxima Nova"/>
                <a:cs typeface="Proxima Nova"/>
                <a:sym typeface="Proxima Nova"/>
              </a:defRPr>
            </a:lvl4pPr>
            <a:lvl5pPr indent="-355600" lvl="4" marL="2286000" rtl="0">
              <a:spcBef>
                <a:spcPts val="400"/>
              </a:spcBef>
              <a:spcAft>
                <a:spcPts val="0"/>
              </a:spcAft>
              <a:buSzPts val="2000"/>
              <a:buFont typeface="Proxima Nova"/>
              <a:buChar char="»"/>
              <a:defRPr>
                <a:latin typeface="Proxima Nova"/>
                <a:ea typeface="Proxima Nova"/>
                <a:cs typeface="Proxima Nova"/>
                <a:sym typeface="Proxima Nova"/>
              </a:defRPr>
            </a:lvl5pPr>
            <a:lvl6pPr indent="-355600" lvl="5" marL="2743200" rtl="0">
              <a:spcBef>
                <a:spcPts val="400"/>
              </a:spcBef>
              <a:spcAft>
                <a:spcPts val="0"/>
              </a:spcAft>
              <a:buSzPts val="2000"/>
              <a:buFont typeface="Proxima Nova"/>
              <a:buChar char="•"/>
              <a:defRPr>
                <a:latin typeface="Proxima Nova"/>
                <a:ea typeface="Proxima Nova"/>
                <a:cs typeface="Proxima Nova"/>
                <a:sym typeface="Proxima Nova"/>
              </a:defRPr>
            </a:lvl6pPr>
            <a:lvl7pPr indent="-355600" lvl="6" marL="3200400" rtl="0">
              <a:spcBef>
                <a:spcPts val="400"/>
              </a:spcBef>
              <a:spcAft>
                <a:spcPts val="0"/>
              </a:spcAft>
              <a:buSzPts val="2000"/>
              <a:buFont typeface="Proxima Nova"/>
              <a:buChar char="•"/>
              <a:defRPr>
                <a:latin typeface="Proxima Nova"/>
                <a:ea typeface="Proxima Nova"/>
                <a:cs typeface="Proxima Nova"/>
                <a:sym typeface="Proxima Nova"/>
              </a:defRPr>
            </a:lvl7pPr>
            <a:lvl8pPr indent="-355600" lvl="7" marL="3657600" rtl="0">
              <a:spcBef>
                <a:spcPts val="400"/>
              </a:spcBef>
              <a:spcAft>
                <a:spcPts val="0"/>
              </a:spcAft>
              <a:buSzPts val="2000"/>
              <a:buFont typeface="Proxima Nova"/>
              <a:buChar char="•"/>
              <a:defRPr>
                <a:latin typeface="Proxima Nova"/>
                <a:ea typeface="Proxima Nova"/>
                <a:cs typeface="Proxima Nova"/>
                <a:sym typeface="Proxima Nova"/>
              </a:defRPr>
            </a:lvl8pPr>
            <a:lvl9pPr indent="-355600" lvl="8" marL="4114800" rtl="0">
              <a:spcBef>
                <a:spcPts val="400"/>
              </a:spcBef>
              <a:spcAft>
                <a:spcPts val="0"/>
              </a:spcAft>
              <a:buSzPts val="2000"/>
              <a:buFont typeface="Proxima Nova"/>
              <a:buChar char="•"/>
              <a:defRPr>
                <a:latin typeface="Proxima Nova"/>
                <a:ea typeface="Proxima Nova"/>
                <a:cs typeface="Proxima Nova"/>
                <a:sym typeface="Proxima Nova"/>
              </a:defRPr>
            </a:lvl9pPr>
          </a:lstStyle>
          <a:p/>
        </p:txBody>
      </p:sp>
      <p:sp>
        <p:nvSpPr>
          <p:cNvPr id="201" name="Google Shape;20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No Header 1 1">
  <p:cSld name="Content Slide - No Header_1_1">
    <p:spTree>
      <p:nvGrpSpPr>
        <p:cNvPr id="202" name="Shape 202"/>
        <p:cNvGrpSpPr/>
        <p:nvPr/>
      </p:nvGrpSpPr>
      <p:grpSpPr>
        <a:xfrm>
          <a:off x="0" y="0"/>
          <a:ext cx="0" cy="0"/>
          <a:chOff x="0" y="0"/>
          <a:chExt cx="0" cy="0"/>
        </a:xfrm>
      </p:grpSpPr>
      <p:sp>
        <p:nvSpPr>
          <p:cNvPr id="203" name="Google Shape;203;p47"/>
          <p:cNvSpPr txBox="1"/>
          <p:nvPr>
            <p:ph idx="1" type="body"/>
          </p:nvPr>
        </p:nvSpPr>
        <p:spPr>
          <a:xfrm>
            <a:off x="457200" y="1545099"/>
            <a:ext cx="8229600" cy="30672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Proxima Nova"/>
              <a:buNone/>
              <a:defRPr i="0" sz="2000" u="none" cap="none" strike="noStrike">
                <a:solidFill>
                  <a:srgbClr val="000000"/>
                </a:solidFill>
                <a:latin typeface="Proxima Nova"/>
                <a:ea typeface="Proxima Nova"/>
                <a:cs typeface="Proxima Nova"/>
                <a:sym typeface="Proxima Nova"/>
              </a:defRPr>
            </a:lvl1pPr>
            <a:lvl2pPr indent="-342900" lvl="1" marL="914400" marR="0" rtl="0" algn="l">
              <a:spcBef>
                <a:spcPts val="360"/>
              </a:spcBef>
              <a:spcAft>
                <a:spcPts val="0"/>
              </a:spcAft>
              <a:buClr>
                <a:srgbClr val="000000"/>
              </a:buClr>
              <a:buSzPts val="1800"/>
              <a:buFont typeface="Proxima Nova"/>
              <a:buChar char="–"/>
              <a:defRPr i="0" sz="1800" u="none" cap="none" strike="noStrike">
                <a:solidFill>
                  <a:srgbClr val="000000"/>
                </a:solidFill>
                <a:latin typeface="Proxima Nova"/>
                <a:ea typeface="Proxima Nova"/>
                <a:cs typeface="Proxima Nova"/>
                <a:sym typeface="Proxima Nova"/>
              </a:defRPr>
            </a:lvl2pPr>
            <a:lvl3pPr indent="-330200" lvl="2" marL="1371600" marR="0" rtl="0" algn="l">
              <a:spcBef>
                <a:spcPts val="320"/>
              </a:spcBef>
              <a:spcAft>
                <a:spcPts val="0"/>
              </a:spcAft>
              <a:buClr>
                <a:srgbClr val="1B75BC"/>
              </a:buClr>
              <a:buSzPts val="1600"/>
              <a:buFont typeface="Proxima Nova"/>
              <a:buChar char="•"/>
              <a:defRPr i="0" sz="1600" u="none" cap="none" strike="noStrike">
                <a:solidFill>
                  <a:srgbClr val="1B75BC"/>
                </a:solidFill>
                <a:latin typeface="Proxima Nova"/>
                <a:ea typeface="Proxima Nova"/>
                <a:cs typeface="Proxima Nova"/>
                <a:sym typeface="Proxima Nova"/>
              </a:defRPr>
            </a:lvl3pPr>
            <a:lvl4pPr indent="-323850" lvl="3" marL="18288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4pPr>
            <a:lvl5pPr indent="-323850" lvl="4" marL="2286000" marR="0" rtl="0" algn="l">
              <a:spcBef>
                <a:spcPts val="300"/>
              </a:spcBef>
              <a:spcAft>
                <a:spcPts val="0"/>
              </a:spcAft>
              <a:buClr>
                <a:srgbClr val="1B75BC"/>
              </a:buClr>
              <a:buSzPts val="1500"/>
              <a:buFont typeface="Proxima Nova"/>
              <a:buChar char="»"/>
              <a:defRPr i="0" sz="1500" u="none" cap="none" strike="noStrike">
                <a:solidFill>
                  <a:srgbClr val="1B75BC"/>
                </a:solidFill>
                <a:latin typeface="Proxima Nova"/>
                <a:ea typeface="Proxima Nova"/>
                <a:cs typeface="Proxima Nova"/>
                <a:sym typeface="Proxima Nova"/>
              </a:defRPr>
            </a:lvl5pPr>
            <a:lvl6pPr indent="-342900" lvl="5" marL="27432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6pPr>
            <a:lvl7pPr indent="-342900" lvl="6" marL="32004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7pPr>
            <a:lvl8pPr indent="-342900" lvl="7" marL="36576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8pPr>
            <a:lvl9pPr indent="-342900" lvl="8" marL="4114800" marR="0" rtl="0" algn="l">
              <a:spcBef>
                <a:spcPts val="360"/>
              </a:spcBef>
              <a:spcAft>
                <a:spcPts val="0"/>
              </a:spcAft>
              <a:buClr>
                <a:schemeClr val="dk1"/>
              </a:buClr>
              <a:buSzPts val="1800"/>
              <a:buFont typeface="Proxima Nova"/>
              <a:buChar char="•"/>
              <a:defRPr i="0" sz="1800" u="none" cap="none" strike="noStrike">
                <a:solidFill>
                  <a:schemeClr val="dk1"/>
                </a:solidFill>
                <a:latin typeface="Proxima Nova"/>
                <a:ea typeface="Proxima Nova"/>
                <a:cs typeface="Proxima Nova"/>
                <a:sym typeface="Proxima Nova"/>
              </a:defRPr>
            </a:lvl9pPr>
          </a:lstStyle>
          <a:p/>
        </p:txBody>
      </p:sp>
      <p:sp>
        <p:nvSpPr>
          <p:cNvPr id="204" name="Google Shape;204;p47"/>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id="205" name="Google Shape;205;p47"/>
          <p:cNvPicPr preferRelativeResize="0"/>
          <p:nvPr/>
        </p:nvPicPr>
        <p:blipFill rotWithShape="1">
          <a:blip r:embed="rId2">
            <a:alphaModFix/>
          </a:blip>
          <a:srcRect b="82010" l="0" r="0" t="0"/>
          <a:stretch/>
        </p:blipFill>
        <p:spPr>
          <a:xfrm>
            <a:off x="0" y="0"/>
            <a:ext cx="9144003" cy="925301"/>
          </a:xfrm>
          <a:prstGeom prst="rect">
            <a:avLst/>
          </a:prstGeom>
          <a:noFill/>
          <a:ln>
            <a:noFill/>
          </a:ln>
        </p:spPr>
      </p:pic>
      <p:sp>
        <p:nvSpPr>
          <p:cNvPr id="206" name="Google Shape;206;p47"/>
          <p:cNvSpPr/>
          <p:nvPr/>
        </p:nvSpPr>
        <p:spPr>
          <a:xfrm>
            <a:off x="3959924" y="324183"/>
            <a:ext cx="1224300" cy="12243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47"/>
          <p:cNvPicPr preferRelativeResize="0"/>
          <p:nvPr/>
        </p:nvPicPr>
        <p:blipFill>
          <a:blip r:embed="rId3">
            <a:alphaModFix/>
          </a:blip>
          <a:stretch>
            <a:fillRect/>
          </a:stretch>
        </p:blipFill>
        <p:spPr>
          <a:xfrm>
            <a:off x="3911735" y="538098"/>
            <a:ext cx="1320545" cy="79634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2 - No Header">
  <p:cSld name="Content Slide 2 - No Header">
    <p:spTree>
      <p:nvGrpSpPr>
        <p:cNvPr id="208" name="Shape 208"/>
        <p:cNvGrpSpPr/>
        <p:nvPr/>
      </p:nvGrpSpPr>
      <p:grpSpPr>
        <a:xfrm>
          <a:off x="0" y="0"/>
          <a:ext cx="0" cy="0"/>
          <a:chOff x="0" y="0"/>
          <a:chExt cx="0" cy="0"/>
        </a:xfrm>
      </p:grpSpPr>
      <p:sp>
        <p:nvSpPr>
          <p:cNvPr id="209" name="Google Shape;209;p48"/>
          <p:cNvSpPr txBox="1"/>
          <p:nvPr>
            <p:ph type="title"/>
          </p:nvPr>
        </p:nvSpPr>
        <p:spPr>
          <a:xfrm>
            <a:off x="457200" y="365892"/>
            <a:ext cx="5518200" cy="392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000000"/>
              </a:buClr>
              <a:buSzPts val="4400"/>
              <a:buFont typeface="Calibri"/>
              <a:buNone/>
              <a:defRPr b="1" i="0" sz="2200" u="none" cap="none" strike="noStrike">
                <a:solidFill>
                  <a:srgbClr val="000000"/>
                </a:solidFill>
                <a:latin typeface="Calibri"/>
                <a:ea typeface="Calibri"/>
                <a:cs typeface="Calibri"/>
                <a:sym typeface="Calibri"/>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0" name="Google Shape;210;p48"/>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11" name="Google Shape;211;p48"/>
          <p:cNvSpPr txBox="1"/>
          <p:nvPr>
            <p:ph idx="1" type="body"/>
          </p:nvPr>
        </p:nvSpPr>
        <p:spPr>
          <a:xfrm>
            <a:off x="457200" y="1232008"/>
            <a:ext cx="4038600" cy="3380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32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2" name="Google Shape;212;p48"/>
          <p:cNvSpPr txBox="1"/>
          <p:nvPr>
            <p:ph idx="2" type="body"/>
          </p:nvPr>
        </p:nvSpPr>
        <p:spPr>
          <a:xfrm>
            <a:off x="4648200" y="1232008"/>
            <a:ext cx="4038600" cy="3380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32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GA4GH-Logo-2.png" id="213" name="Google Shape;213;p48"/>
          <p:cNvPicPr preferRelativeResize="0"/>
          <p:nvPr/>
        </p:nvPicPr>
        <p:blipFill rotWithShape="1">
          <a:blip r:embed="rId2">
            <a:alphaModFix/>
          </a:blip>
          <a:srcRect b="0" l="0" r="0" t="0"/>
          <a:stretch/>
        </p:blipFill>
        <p:spPr>
          <a:xfrm>
            <a:off x="6697979" y="324928"/>
            <a:ext cx="2022384" cy="494316"/>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 name="Shape 214"/>
        <p:cNvGrpSpPr/>
        <p:nvPr/>
      </p:nvGrpSpPr>
      <p:grpSpPr>
        <a:xfrm>
          <a:off x="0" y="0"/>
          <a:ext cx="0" cy="0"/>
          <a:chOff x="0" y="0"/>
          <a:chExt cx="0" cy="0"/>
        </a:xfrm>
      </p:grpSpPr>
      <p:sp>
        <p:nvSpPr>
          <p:cNvPr id="215" name="Google Shape;215;p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6" name="Google Shape;216;p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7" name="Google Shape;217;p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No Header 3">
  <p:cSld name="Content Slide - No Header_3">
    <p:spTree>
      <p:nvGrpSpPr>
        <p:cNvPr id="218" name="Shape 218"/>
        <p:cNvGrpSpPr/>
        <p:nvPr/>
      </p:nvGrpSpPr>
      <p:grpSpPr>
        <a:xfrm>
          <a:off x="0" y="0"/>
          <a:ext cx="0" cy="0"/>
          <a:chOff x="0" y="0"/>
          <a:chExt cx="0" cy="0"/>
        </a:xfrm>
      </p:grpSpPr>
      <p:sp>
        <p:nvSpPr>
          <p:cNvPr id="219" name="Google Shape;219;p50"/>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0" name="Shape 220"/>
        <p:cNvGrpSpPr/>
        <p:nvPr/>
      </p:nvGrpSpPr>
      <p:grpSpPr>
        <a:xfrm>
          <a:off x="0" y="0"/>
          <a:ext cx="0" cy="0"/>
          <a:chOff x="0" y="0"/>
          <a:chExt cx="0" cy="0"/>
        </a:xfrm>
      </p:grpSpPr>
      <p:sp>
        <p:nvSpPr>
          <p:cNvPr id="221" name="Google Shape;221;p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2" name="Google Shape;222;p5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40"/>
              </a:spcBef>
              <a:spcAft>
                <a:spcPts val="0"/>
              </a:spcAft>
              <a:buSzPts val="2800"/>
              <a:buNone/>
              <a:defRPr sz="2800"/>
            </a:lvl1pPr>
            <a:lvl2pPr lvl="1" rtl="0" algn="ctr">
              <a:lnSpc>
                <a:spcPct val="100000"/>
              </a:lnSpc>
              <a:spcBef>
                <a:spcPts val="560"/>
              </a:spcBef>
              <a:spcAft>
                <a:spcPts val="0"/>
              </a:spcAft>
              <a:buSzPts val="2800"/>
              <a:buNone/>
              <a:defRPr sz="2800"/>
            </a:lvl2pPr>
            <a:lvl3pPr lvl="2" rtl="0" algn="ctr">
              <a:lnSpc>
                <a:spcPct val="100000"/>
              </a:lnSpc>
              <a:spcBef>
                <a:spcPts val="48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23" name="Google Shape;22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2 1">
  <p:cSld name="2 Column Content Slide - Header_2_1">
    <p:spTree>
      <p:nvGrpSpPr>
        <p:cNvPr id="224" name="Shape 224"/>
        <p:cNvGrpSpPr/>
        <p:nvPr/>
      </p:nvGrpSpPr>
      <p:grpSpPr>
        <a:xfrm>
          <a:off x="0" y="0"/>
          <a:ext cx="0" cy="0"/>
          <a:chOff x="0" y="0"/>
          <a:chExt cx="0" cy="0"/>
        </a:xfrm>
      </p:grpSpPr>
      <p:sp>
        <p:nvSpPr>
          <p:cNvPr id="225" name="Google Shape;225;p52"/>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26" name="Google Shape;226;p52"/>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7" name="Google Shape;227;p52"/>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8" name="Google Shape;228;p52"/>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52"/>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230" name="Google Shape;230;p52"/>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231" name="Google Shape;231;p52"/>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232" name="Google Shape;232;p52"/>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1 1">
  <p:cSld name="2 Column Content Slide - Header_1_1">
    <p:spTree>
      <p:nvGrpSpPr>
        <p:cNvPr id="233" name="Shape 233"/>
        <p:cNvGrpSpPr/>
        <p:nvPr/>
      </p:nvGrpSpPr>
      <p:grpSpPr>
        <a:xfrm>
          <a:off x="0" y="0"/>
          <a:ext cx="0" cy="0"/>
          <a:chOff x="0" y="0"/>
          <a:chExt cx="0" cy="0"/>
        </a:xfrm>
      </p:grpSpPr>
      <p:sp>
        <p:nvSpPr>
          <p:cNvPr id="234" name="Google Shape;234;p53"/>
          <p:cNvSpPr txBox="1"/>
          <p:nvPr>
            <p:ph idx="1" type="body"/>
          </p:nvPr>
        </p:nvSpPr>
        <p:spPr>
          <a:xfrm>
            <a:off x="457200" y="1505050"/>
            <a:ext cx="4038600" cy="3219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lnSpc>
                <a:spcPct val="100000"/>
              </a:lnSpc>
              <a:spcBef>
                <a:spcPts val="40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lnSpc>
                <a:spcPct val="100000"/>
              </a:lnSpc>
              <a:spcBef>
                <a:spcPts val="40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lnSpc>
                <a:spcPct val="100000"/>
              </a:lnSpc>
              <a:spcBef>
                <a:spcPts val="30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lnSpc>
                <a:spcPct val="100000"/>
              </a:lnSpc>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5" name="Google Shape;235;p53"/>
          <p:cNvSpPr txBox="1"/>
          <p:nvPr>
            <p:ph type="title"/>
          </p:nvPr>
        </p:nvSpPr>
        <p:spPr>
          <a:xfrm>
            <a:off x="381000" y="365892"/>
            <a:ext cx="5518200" cy="3927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accent1"/>
              </a:buClr>
              <a:buSzPts val="2200"/>
              <a:buFont typeface="Proxima Nova"/>
              <a:buNone/>
              <a:defRPr b="1" i="0" sz="2200" u="none" cap="none" strike="noStrike">
                <a:solidFill>
                  <a:schemeClr val="lt1"/>
                </a:solidFill>
                <a:latin typeface="Proxima Nova"/>
                <a:ea typeface="Proxima Nova"/>
                <a:cs typeface="Proxima Nova"/>
                <a:sym typeface="Proxima Nova"/>
              </a:defRPr>
            </a:lvl1pPr>
            <a:lvl2pPr lvl="1" rtl="0" algn="l">
              <a:lnSpc>
                <a:spcPct val="100000"/>
              </a:lnSpc>
              <a:spcBef>
                <a:spcPts val="0"/>
              </a:spcBef>
              <a:spcAft>
                <a:spcPts val="0"/>
              </a:spcAft>
              <a:buClr>
                <a:schemeClr val="accent1"/>
              </a:buClr>
              <a:buSzPts val="1100"/>
              <a:buNone/>
              <a:defRPr sz="1800">
                <a:solidFill>
                  <a:schemeClr val="accent1"/>
                </a:solidFill>
              </a:defRPr>
            </a:lvl2pPr>
            <a:lvl3pPr lvl="2" rtl="0" algn="l">
              <a:lnSpc>
                <a:spcPct val="100000"/>
              </a:lnSpc>
              <a:spcBef>
                <a:spcPts val="0"/>
              </a:spcBef>
              <a:spcAft>
                <a:spcPts val="0"/>
              </a:spcAft>
              <a:buClr>
                <a:schemeClr val="accent1"/>
              </a:buClr>
              <a:buSzPts val="1100"/>
              <a:buNone/>
              <a:defRPr sz="1800">
                <a:solidFill>
                  <a:schemeClr val="accent1"/>
                </a:solidFill>
              </a:defRPr>
            </a:lvl3pPr>
            <a:lvl4pPr lvl="3" rtl="0" algn="l">
              <a:lnSpc>
                <a:spcPct val="100000"/>
              </a:lnSpc>
              <a:spcBef>
                <a:spcPts val="0"/>
              </a:spcBef>
              <a:spcAft>
                <a:spcPts val="0"/>
              </a:spcAft>
              <a:buClr>
                <a:schemeClr val="accent1"/>
              </a:buClr>
              <a:buSzPts val="1100"/>
              <a:buNone/>
              <a:defRPr sz="1800">
                <a:solidFill>
                  <a:schemeClr val="accent1"/>
                </a:solidFill>
              </a:defRPr>
            </a:lvl4pPr>
            <a:lvl5pPr lvl="4" rtl="0" algn="l">
              <a:lnSpc>
                <a:spcPct val="100000"/>
              </a:lnSpc>
              <a:spcBef>
                <a:spcPts val="0"/>
              </a:spcBef>
              <a:spcAft>
                <a:spcPts val="0"/>
              </a:spcAft>
              <a:buClr>
                <a:schemeClr val="accent1"/>
              </a:buClr>
              <a:buSzPts val="1100"/>
              <a:buNone/>
              <a:defRPr sz="1800">
                <a:solidFill>
                  <a:schemeClr val="accent1"/>
                </a:solidFill>
              </a:defRPr>
            </a:lvl5pPr>
            <a:lvl6pPr lvl="5" rtl="0" algn="l">
              <a:lnSpc>
                <a:spcPct val="100000"/>
              </a:lnSpc>
              <a:spcBef>
                <a:spcPts val="0"/>
              </a:spcBef>
              <a:spcAft>
                <a:spcPts val="0"/>
              </a:spcAft>
              <a:buClr>
                <a:schemeClr val="accent1"/>
              </a:buClr>
              <a:buSzPts val="1100"/>
              <a:buNone/>
              <a:defRPr sz="1800">
                <a:solidFill>
                  <a:schemeClr val="accent1"/>
                </a:solidFill>
              </a:defRPr>
            </a:lvl6pPr>
            <a:lvl7pPr lvl="6" rtl="0" algn="l">
              <a:lnSpc>
                <a:spcPct val="100000"/>
              </a:lnSpc>
              <a:spcBef>
                <a:spcPts val="0"/>
              </a:spcBef>
              <a:spcAft>
                <a:spcPts val="0"/>
              </a:spcAft>
              <a:buClr>
                <a:schemeClr val="accent1"/>
              </a:buClr>
              <a:buSzPts val="1100"/>
              <a:buNone/>
              <a:defRPr sz="1800">
                <a:solidFill>
                  <a:schemeClr val="accent1"/>
                </a:solidFill>
              </a:defRPr>
            </a:lvl7pPr>
            <a:lvl8pPr lvl="7" rtl="0" algn="l">
              <a:lnSpc>
                <a:spcPct val="100000"/>
              </a:lnSpc>
              <a:spcBef>
                <a:spcPts val="0"/>
              </a:spcBef>
              <a:spcAft>
                <a:spcPts val="0"/>
              </a:spcAft>
              <a:buClr>
                <a:schemeClr val="accent1"/>
              </a:buClr>
              <a:buSzPts val="1100"/>
              <a:buNone/>
              <a:defRPr sz="1800">
                <a:solidFill>
                  <a:schemeClr val="accent1"/>
                </a:solidFill>
              </a:defRPr>
            </a:lvl8pPr>
            <a:lvl9pPr lvl="8" rtl="0" algn="l">
              <a:lnSpc>
                <a:spcPct val="100000"/>
              </a:lnSpc>
              <a:spcBef>
                <a:spcPts val="0"/>
              </a:spcBef>
              <a:spcAft>
                <a:spcPts val="0"/>
              </a:spcAft>
              <a:buClr>
                <a:schemeClr val="accent1"/>
              </a:buClr>
              <a:buSzPts val="11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Header 1">
  <p:cSld name="Content Slide - Header_1">
    <p:spTree>
      <p:nvGrpSpPr>
        <p:cNvPr id="236" name="Shape 236"/>
        <p:cNvGrpSpPr/>
        <p:nvPr/>
      </p:nvGrpSpPr>
      <p:grpSpPr>
        <a:xfrm>
          <a:off x="0" y="0"/>
          <a:ext cx="0" cy="0"/>
          <a:chOff x="0" y="0"/>
          <a:chExt cx="0" cy="0"/>
        </a:xfrm>
      </p:grpSpPr>
      <p:sp>
        <p:nvSpPr>
          <p:cNvPr id="237" name="Google Shape;237;p54"/>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Calibri"/>
              <a:buNone/>
              <a:defRPr b="1" i="0" sz="2200" u="none" cap="none" strike="noStrike">
                <a:solidFill>
                  <a:schemeClr val="accent1"/>
                </a:solidFill>
                <a:latin typeface="Calibri"/>
                <a:ea typeface="Calibri"/>
                <a:cs typeface="Calibri"/>
                <a:sym typeface="Calibri"/>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sp>
        <p:nvSpPr>
          <p:cNvPr id="238" name="Google Shape;238;p54"/>
          <p:cNvSpPr txBox="1"/>
          <p:nvPr>
            <p:ph idx="1" type="body"/>
          </p:nvPr>
        </p:nvSpPr>
        <p:spPr>
          <a:xfrm>
            <a:off x="457200" y="1247539"/>
            <a:ext cx="8229600" cy="336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0200" lvl="2" marL="1371600" marR="0" rtl="0" algn="l">
              <a:spcBef>
                <a:spcPts val="320"/>
              </a:spcBef>
              <a:spcAft>
                <a:spcPts val="0"/>
              </a:spcAft>
              <a:buClr>
                <a:srgbClr val="1B75BC"/>
              </a:buClr>
              <a:buSzPts val="1600"/>
              <a:buFont typeface="Arial"/>
              <a:buChar char="•"/>
              <a:defRPr b="0" i="0" sz="1600" u="none" cap="none" strike="noStrike">
                <a:solidFill>
                  <a:srgbClr val="1B75BC"/>
                </a:solidFill>
                <a:latin typeface="Calibri"/>
                <a:ea typeface="Calibri"/>
                <a:cs typeface="Calibri"/>
                <a:sym typeface="Calibri"/>
              </a:defRPr>
            </a:lvl3pPr>
            <a:lvl4pPr indent="-323850" lvl="3" marL="1828800" marR="0" rtl="0" algn="l">
              <a:spcBef>
                <a:spcPts val="300"/>
              </a:spcBef>
              <a:spcAft>
                <a:spcPts val="0"/>
              </a:spcAft>
              <a:buClr>
                <a:srgbClr val="1B75BC"/>
              </a:buClr>
              <a:buSzPts val="1500"/>
              <a:buFont typeface="Arial"/>
              <a:buChar char="–"/>
              <a:defRPr b="0" i="0" sz="1500" u="none" cap="none" strike="noStrike">
                <a:solidFill>
                  <a:srgbClr val="1B75BC"/>
                </a:solidFill>
                <a:latin typeface="Calibri"/>
                <a:ea typeface="Calibri"/>
                <a:cs typeface="Calibri"/>
                <a:sym typeface="Calibri"/>
              </a:defRPr>
            </a:lvl4pPr>
            <a:lvl5pPr indent="-323850" lvl="4" marL="2286000" marR="0" rtl="0" algn="l">
              <a:spcBef>
                <a:spcPts val="300"/>
              </a:spcBef>
              <a:spcAft>
                <a:spcPts val="0"/>
              </a:spcAft>
              <a:buClr>
                <a:srgbClr val="1B75BC"/>
              </a:buClr>
              <a:buSzPts val="1500"/>
              <a:buFont typeface="Arial"/>
              <a:buChar char="»"/>
              <a:defRPr b="0" i="0" sz="1500" u="none" cap="none" strike="noStrike">
                <a:solidFill>
                  <a:srgbClr val="1B75BC"/>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54"/>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pic>
        <p:nvPicPr>
          <p:cNvPr descr="GA4GH-Logo-2.png" id="240" name="Google Shape;240;p54"/>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cxnSp>
        <p:nvCxnSpPr>
          <p:cNvPr id="241" name="Google Shape;241;p54"/>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id="242" name="Google Shape;242;p54"/>
          <p:cNvPicPr preferRelativeResize="0"/>
          <p:nvPr/>
        </p:nvPicPr>
        <p:blipFill rotWithShape="1">
          <a:blip r:embed="rId3">
            <a:alphaModFix amt="15000"/>
          </a:blip>
          <a:srcRect b="0" l="2669" r="2660" t="2591"/>
          <a:stretch/>
        </p:blipFill>
        <p:spPr>
          <a:xfrm>
            <a:off x="0" y="81900"/>
            <a:ext cx="9144000" cy="48239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2 4">
  <p:cSld name="2 Column Content Slide - Header_2_4">
    <p:spTree>
      <p:nvGrpSpPr>
        <p:cNvPr id="243" name="Shape 243"/>
        <p:cNvGrpSpPr/>
        <p:nvPr/>
      </p:nvGrpSpPr>
      <p:grpSpPr>
        <a:xfrm>
          <a:off x="0" y="0"/>
          <a:ext cx="0" cy="0"/>
          <a:chOff x="0" y="0"/>
          <a:chExt cx="0" cy="0"/>
        </a:xfrm>
      </p:grpSpPr>
      <p:sp>
        <p:nvSpPr>
          <p:cNvPr id="244" name="Google Shape;244;p55"/>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45" name="Google Shape;245;p55"/>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6" name="Google Shape;246;p55"/>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7" name="Google Shape;247;p55"/>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8" name="Google Shape;248;p55"/>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249" name="Google Shape;249;p55"/>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250" name="Google Shape;250;p55"/>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251" name="Google Shape;251;p55"/>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2 5">
  <p:cSld name="2 Column Content Slide - Header_2_5">
    <p:spTree>
      <p:nvGrpSpPr>
        <p:cNvPr id="252" name="Shape 252"/>
        <p:cNvGrpSpPr/>
        <p:nvPr/>
      </p:nvGrpSpPr>
      <p:grpSpPr>
        <a:xfrm>
          <a:off x="0" y="0"/>
          <a:ext cx="0" cy="0"/>
          <a:chOff x="0" y="0"/>
          <a:chExt cx="0" cy="0"/>
        </a:xfrm>
      </p:grpSpPr>
      <p:sp>
        <p:nvSpPr>
          <p:cNvPr id="253" name="Google Shape;253;p56"/>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54" name="Google Shape;254;p56"/>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5" name="Google Shape;255;p56"/>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6" name="Google Shape;256;p56"/>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7" name="Google Shape;257;p56"/>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258" name="Google Shape;258;p56"/>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259" name="Google Shape;259;p56"/>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260" name="Google Shape;260;p56"/>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2 6">
  <p:cSld name="2 Column Content Slide - Header_2_6">
    <p:spTree>
      <p:nvGrpSpPr>
        <p:cNvPr id="261" name="Shape 261"/>
        <p:cNvGrpSpPr/>
        <p:nvPr/>
      </p:nvGrpSpPr>
      <p:grpSpPr>
        <a:xfrm>
          <a:off x="0" y="0"/>
          <a:ext cx="0" cy="0"/>
          <a:chOff x="0" y="0"/>
          <a:chExt cx="0" cy="0"/>
        </a:xfrm>
      </p:grpSpPr>
      <p:sp>
        <p:nvSpPr>
          <p:cNvPr id="262" name="Google Shape;262;p57"/>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63" name="Google Shape;263;p57"/>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4" name="Google Shape;264;p57"/>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5" name="Google Shape;265;p57"/>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6" name="Google Shape;266;p57"/>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267" name="Google Shape;267;p57"/>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268" name="Google Shape;268;p57"/>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269" name="Google Shape;269;p57"/>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Slide - Header 2 7">
  <p:cSld name="2 Column Content Slide - Header_2_7">
    <p:spTree>
      <p:nvGrpSpPr>
        <p:cNvPr id="270" name="Shape 270"/>
        <p:cNvGrpSpPr/>
        <p:nvPr/>
      </p:nvGrpSpPr>
      <p:grpSpPr>
        <a:xfrm>
          <a:off x="0" y="0"/>
          <a:ext cx="0" cy="0"/>
          <a:chOff x="0" y="0"/>
          <a:chExt cx="0" cy="0"/>
        </a:xfrm>
      </p:grpSpPr>
      <p:sp>
        <p:nvSpPr>
          <p:cNvPr id="271" name="Google Shape;271;p58"/>
          <p:cNvSpPr txBox="1"/>
          <p:nvPr>
            <p:ph idx="12" type="sldNum"/>
          </p:nvPr>
        </p:nvSpPr>
        <p:spPr>
          <a:xfrm>
            <a:off x="361950" y="4903685"/>
            <a:ext cx="685800" cy="20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900">
                <a:solidFill>
                  <a:schemeClr val="lt1"/>
                </a:solidFill>
                <a:latin typeface="Calibri"/>
                <a:ea typeface="Calibri"/>
                <a:cs typeface="Calibri"/>
                <a:sym typeface="Calibri"/>
              </a:defRPr>
            </a:lvl1pPr>
            <a:lvl2pPr indent="0" lvl="1" marL="0" marR="0" rtl="0" algn="l">
              <a:spcBef>
                <a:spcPts val="0"/>
              </a:spcBef>
              <a:buNone/>
              <a:defRPr sz="900">
                <a:solidFill>
                  <a:schemeClr val="lt1"/>
                </a:solidFill>
                <a:latin typeface="Calibri"/>
                <a:ea typeface="Calibri"/>
                <a:cs typeface="Calibri"/>
                <a:sym typeface="Calibri"/>
              </a:defRPr>
            </a:lvl2pPr>
            <a:lvl3pPr indent="0" lvl="2" marL="0" marR="0" rtl="0" algn="l">
              <a:spcBef>
                <a:spcPts val="0"/>
              </a:spcBef>
              <a:buNone/>
              <a:defRPr sz="900">
                <a:solidFill>
                  <a:schemeClr val="lt1"/>
                </a:solidFill>
                <a:latin typeface="Calibri"/>
                <a:ea typeface="Calibri"/>
                <a:cs typeface="Calibri"/>
                <a:sym typeface="Calibri"/>
              </a:defRPr>
            </a:lvl3pPr>
            <a:lvl4pPr indent="0" lvl="3" marL="0" marR="0" rtl="0" algn="l">
              <a:spcBef>
                <a:spcPts val="0"/>
              </a:spcBef>
              <a:buNone/>
              <a:defRPr sz="900">
                <a:solidFill>
                  <a:schemeClr val="lt1"/>
                </a:solidFill>
                <a:latin typeface="Calibri"/>
                <a:ea typeface="Calibri"/>
                <a:cs typeface="Calibri"/>
                <a:sym typeface="Calibri"/>
              </a:defRPr>
            </a:lvl4pPr>
            <a:lvl5pPr indent="0" lvl="4" marL="0" marR="0" rtl="0" algn="l">
              <a:spcBef>
                <a:spcPts val="0"/>
              </a:spcBef>
              <a:buNone/>
              <a:defRPr sz="900">
                <a:solidFill>
                  <a:schemeClr val="lt1"/>
                </a:solidFill>
                <a:latin typeface="Calibri"/>
                <a:ea typeface="Calibri"/>
                <a:cs typeface="Calibri"/>
                <a:sym typeface="Calibri"/>
              </a:defRPr>
            </a:lvl5pPr>
            <a:lvl6pPr indent="0" lvl="5" marL="0" marR="0" rtl="0" algn="l">
              <a:spcBef>
                <a:spcPts val="0"/>
              </a:spcBef>
              <a:buNone/>
              <a:defRPr sz="900">
                <a:solidFill>
                  <a:schemeClr val="lt1"/>
                </a:solidFill>
                <a:latin typeface="Calibri"/>
                <a:ea typeface="Calibri"/>
                <a:cs typeface="Calibri"/>
                <a:sym typeface="Calibri"/>
              </a:defRPr>
            </a:lvl6pPr>
            <a:lvl7pPr indent="0" lvl="6" marL="0" marR="0" rtl="0" algn="l">
              <a:spcBef>
                <a:spcPts val="0"/>
              </a:spcBef>
              <a:buNone/>
              <a:defRPr sz="900">
                <a:solidFill>
                  <a:schemeClr val="lt1"/>
                </a:solidFill>
                <a:latin typeface="Calibri"/>
                <a:ea typeface="Calibri"/>
                <a:cs typeface="Calibri"/>
                <a:sym typeface="Calibri"/>
              </a:defRPr>
            </a:lvl7pPr>
            <a:lvl8pPr indent="0" lvl="7" marL="0" marR="0" rtl="0" algn="l">
              <a:spcBef>
                <a:spcPts val="0"/>
              </a:spcBef>
              <a:buNone/>
              <a:defRPr sz="900">
                <a:solidFill>
                  <a:schemeClr val="lt1"/>
                </a:solidFill>
                <a:latin typeface="Calibri"/>
                <a:ea typeface="Calibri"/>
                <a:cs typeface="Calibri"/>
                <a:sym typeface="Calibri"/>
              </a:defRPr>
            </a:lvl8pPr>
            <a:lvl9pPr indent="0" lvl="8" marL="0" marR="0" rtl="0" algn="l">
              <a:spcBef>
                <a:spcPts val="0"/>
              </a:spcBef>
              <a:buNone/>
              <a:defRPr sz="900">
                <a:solidFill>
                  <a:schemeClr val="lt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72" name="Google Shape;272;p58"/>
          <p:cNvSpPr txBox="1"/>
          <p:nvPr>
            <p:ph idx="1" type="body"/>
          </p:nvPr>
        </p:nvSpPr>
        <p:spPr>
          <a:xfrm>
            <a:off x="457200" y="1505050"/>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42900" lvl="1" marL="914400" marR="0" rtl="0" algn="l">
              <a:spcBef>
                <a:spcPts val="36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2pPr>
            <a:lvl3pPr indent="-336550" lvl="2" marL="1371600" marR="0" rtl="0" algn="l">
              <a:spcBef>
                <a:spcPts val="340"/>
              </a:spcBef>
              <a:spcAft>
                <a:spcPts val="0"/>
              </a:spcAft>
              <a:buClr>
                <a:srgbClr val="000000"/>
              </a:buClr>
              <a:buSzPts val="1700"/>
              <a:buFont typeface="Arial"/>
              <a:buChar char="•"/>
              <a:defRPr b="0" i="0" sz="1700" u="none" cap="none" strike="noStrike">
                <a:solidFill>
                  <a:srgbClr val="000000"/>
                </a:solidFill>
                <a:latin typeface="Calibri"/>
                <a:ea typeface="Calibri"/>
                <a:cs typeface="Calibri"/>
                <a:sym typeface="Calibri"/>
              </a:defRPr>
            </a:lvl3pPr>
            <a:lvl4pPr indent="-330200" lvl="3" marL="1828800" marR="0" rtl="0" algn="l">
              <a:spcBef>
                <a:spcPts val="32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4pPr>
            <a:lvl5pPr indent="-323850" lvl="4" marL="2286000" marR="0" rtl="0" algn="l">
              <a:spcBef>
                <a:spcPts val="300"/>
              </a:spcBef>
              <a:spcAft>
                <a:spcPts val="0"/>
              </a:spcAft>
              <a:buClr>
                <a:srgbClr val="000000"/>
              </a:buClr>
              <a:buSzPts val="1500"/>
              <a:buFont typeface="Arial"/>
              <a:buChar char="»"/>
              <a:defRPr b="0" i="0" sz="1500" u="none" cap="none" strike="noStrike">
                <a:solidFill>
                  <a:srgbClr val="000000"/>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3" name="Google Shape;273;p58"/>
          <p:cNvSpPr txBox="1"/>
          <p:nvPr>
            <p:ph idx="2" type="body"/>
          </p:nvPr>
        </p:nvSpPr>
        <p:spPr>
          <a:xfrm>
            <a:off x="4648200" y="1505053"/>
            <a:ext cx="4038600" cy="3219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00"/>
              </a:spcBef>
              <a:spcAft>
                <a:spcPts val="0"/>
              </a:spcAft>
              <a:buClr>
                <a:srgbClr val="000000"/>
              </a:buClr>
              <a:buSzPts val="2000"/>
              <a:buFont typeface="Arial"/>
              <a:buNone/>
              <a:defRPr b="0" i="0" sz="2000" u="none" cap="none" strike="noStrike">
                <a:solidFill>
                  <a:srgbClr val="000000"/>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4" name="Google Shape;274;p58"/>
          <p:cNvSpPr txBox="1"/>
          <p:nvPr>
            <p:ph idx="3" type="body"/>
          </p:nvPr>
        </p:nvSpPr>
        <p:spPr>
          <a:xfrm>
            <a:off x="457201"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5" name="Google Shape;275;p58"/>
          <p:cNvSpPr txBox="1"/>
          <p:nvPr>
            <p:ph idx="4" type="body"/>
          </p:nvPr>
        </p:nvSpPr>
        <p:spPr>
          <a:xfrm>
            <a:off x="4648200" y="1064024"/>
            <a:ext cx="4038600" cy="3621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20"/>
              </a:spcBef>
              <a:spcAft>
                <a:spcPts val="0"/>
              </a:spcAft>
              <a:buClr>
                <a:schemeClr val="dk1"/>
              </a:buClr>
              <a:buSzPts val="2100"/>
              <a:buFont typeface="Proxima Nova"/>
              <a:buNone/>
              <a:defRPr b="1" i="0" sz="2100" u="none" cap="none" strike="noStrike">
                <a:solidFill>
                  <a:schemeClr val="dk1"/>
                </a:solidFill>
                <a:latin typeface="Proxima Nova"/>
                <a:ea typeface="Proxima Nova"/>
                <a:cs typeface="Proxima Nova"/>
                <a:sym typeface="Proxima Nova"/>
              </a:defRPr>
            </a:lvl1pPr>
            <a:lvl2pPr indent="-406400" lvl="1" marL="914400" marR="0" rtl="0" algn="l">
              <a:spcBef>
                <a:spcPts val="560"/>
              </a:spcBef>
              <a:spcAft>
                <a:spcPts val="0"/>
              </a:spcAft>
              <a:buClr>
                <a:schemeClr val="dk1"/>
              </a:buClr>
              <a:buSzPts val="2800"/>
              <a:buFont typeface="Proxima Nova"/>
              <a:buChar char="–"/>
              <a:defRPr i="0" sz="2800" u="none" cap="none" strike="noStrike">
                <a:solidFill>
                  <a:schemeClr val="dk1"/>
                </a:solidFill>
                <a:latin typeface="Proxima Nova"/>
                <a:ea typeface="Proxima Nova"/>
                <a:cs typeface="Proxima Nova"/>
                <a:sym typeface="Proxima Nova"/>
              </a:defRPr>
            </a:lvl2pPr>
            <a:lvl3pPr indent="-381000" lvl="2" marL="1371600" marR="0" rtl="0" algn="l">
              <a:spcBef>
                <a:spcPts val="480"/>
              </a:spcBef>
              <a:spcAft>
                <a:spcPts val="0"/>
              </a:spcAft>
              <a:buClr>
                <a:schemeClr val="dk1"/>
              </a:buClr>
              <a:buSzPts val="2400"/>
              <a:buFont typeface="Proxima Nova"/>
              <a:buChar char="•"/>
              <a:defRPr i="0" sz="2400" u="none" cap="none" strike="noStrike">
                <a:solidFill>
                  <a:schemeClr val="dk1"/>
                </a:solidFill>
                <a:latin typeface="Proxima Nova"/>
                <a:ea typeface="Proxima Nova"/>
                <a:cs typeface="Proxima Nova"/>
                <a:sym typeface="Proxima Nova"/>
              </a:defRPr>
            </a:lvl3pPr>
            <a:lvl4pPr indent="-355600" lvl="3" marL="1828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4pPr>
            <a:lvl5pPr indent="-355600" lvl="4" marL="22860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sp>
        <p:nvSpPr>
          <p:cNvPr id="276" name="Google Shape;276;p58"/>
          <p:cNvSpPr txBox="1"/>
          <p:nvPr>
            <p:ph type="title"/>
          </p:nvPr>
        </p:nvSpPr>
        <p:spPr>
          <a:xfrm>
            <a:off x="381000" y="365892"/>
            <a:ext cx="5518200" cy="3927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accent1"/>
              </a:buClr>
              <a:buSzPts val="2200"/>
              <a:buFont typeface="Proxima Nova"/>
              <a:buNone/>
              <a:defRPr b="1" i="0" sz="2200" u="none" cap="none" strike="noStrike">
                <a:solidFill>
                  <a:schemeClr val="accent1"/>
                </a:solidFill>
                <a:latin typeface="Proxima Nova"/>
                <a:ea typeface="Proxima Nova"/>
                <a:cs typeface="Proxima Nova"/>
                <a:sym typeface="Proxima Nova"/>
              </a:defRPr>
            </a:lvl1pPr>
            <a:lvl2pPr lvl="1" rtl="0">
              <a:spcBef>
                <a:spcPts val="0"/>
              </a:spcBef>
              <a:spcAft>
                <a:spcPts val="0"/>
              </a:spcAft>
              <a:buClr>
                <a:schemeClr val="accent1"/>
              </a:buClr>
              <a:buSzPts val="1400"/>
              <a:buNone/>
              <a:defRPr sz="1800">
                <a:solidFill>
                  <a:schemeClr val="accent1"/>
                </a:solidFill>
              </a:defRPr>
            </a:lvl2pPr>
            <a:lvl3pPr lvl="2" rtl="0">
              <a:spcBef>
                <a:spcPts val="0"/>
              </a:spcBef>
              <a:spcAft>
                <a:spcPts val="0"/>
              </a:spcAft>
              <a:buClr>
                <a:schemeClr val="accent1"/>
              </a:buClr>
              <a:buSzPts val="1400"/>
              <a:buNone/>
              <a:defRPr sz="1800">
                <a:solidFill>
                  <a:schemeClr val="accent1"/>
                </a:solidFill>
              </a:defRPr>
            </a:lvl3pPr>
            <a:lvl4pPr lvl="3" rtl="0">
              <a:spcBef>
                <a:spcPts val="0"/>
              </a:spcBef>
              <a:spcAft>
                <a:spcPts val="0"/>
              </a:spcAft>
              <a:buClr>
                <a:schemeClr val="accent1"/>
              </a:buClr>
              <a:buSzPts val="1400"/>
              <a:buNone/>
              <a:defRPr sz="1800">
                <a:solidFill>
                  <a:schemeClr val="accent1"/>
                </a:solidFill>
              </a:defRPr>
            </a:lvl4pPr>
            <a:lvl5pPr lvl="4" rtl="0">
              <a:spcBef>
                <a:spcPts val="0"/>
              </a:spcBef>
              <a:spcAft>
                <a:spcPts val="0"/>
              </a:spcAft>
              <a:buClr>
                <a:schemeClr val="accent1"/>
              </a:buClr>
              <a:buSzPts val="1400"/>
              <a:buNone/>
              <a:defRPr sz="1800">
                <a:solidFill>
                  <a:schemeClr val="accent1"/>
                </a:solidFill>
              </a:defRPr>
            </a:lvl5pPr>
            <a:lvl6pPr lvl="5" rtl="0">
              <a:spcBef>
                <a:spcPts val="0"/>
              </a:spcBef>
              <a:spcAft>
                <a:spcPts val="0"/>
              </a:spcAft>
              <a:buClr>
                <a:schemeClr val="accent1"/>
              </a:buClr>
              <a:buSzPts val="1400"/>
              <a:buNone/>
              <a:defRPr sz="1800">
                <a:solidFill>
                  <a:schemeClr val="accent1"/>
                </a:solidFill>
              </a:defRPr>
            </a:lvl6pPr>
            <a:lvl7pPr lvl="6" rtl="0">
              <a:spcBef>
                <a:spcPts val="0"/>
              </a:spcBef>
              <a:spcAft>
                <a:spcPts val="0"/>
              </a:spcAft>
              <a:buClr>
                <a:schemeClr val="accent1"/>
              </a:buClr>
              <a:buSzPts val="1400"/>
              <a:buNone/>
              <a:defRPr sz="1800">
                <a:solidFill>
                  <a:schemeClr val="accent1"/>
                </a:solidFill>
              </a:defRPr>
            </a:lvl7pPr>
            <a:lvl8pPr lvl="7" rtl="0">
              <a:spcBef>
                <a:spcPts val="0"/>
              </a:spcBef>
              <a:spcAft>
                <a:spcPts val="0"/>
              </a:spcAft>
              <a:buClr>
                <a:schemeClr val="accent1"/>
              </a:buClr>
              <a:buSzPts val="1400"/>
              <a:buNone/>
              <a:defRPr sz="1800">
                <a:solidFill>
                  <a:schemeClr val="accent1"/>
                </a:solidFill>
              </a:defRPr>
            </a:lvl8pPr>
            <a:lvl9pPr lvl="8" rtl="0">
              <a:spcBef>
                <a:spcPts val="0"/>
              </a:spcBef>
              <a:spcAft>
                <a:spcPts val="0"/>
              </a:spcAft>
              <a:buClr>
                <a:schemeClr val="accent1"/>
              </a:buClr>
              <a:buSzPts val="1400"/>
              <a:buNone/>
              <a:defRPr sz="1800">
                <a:solidFill>
                  <a:schemeClr val="accent1"/>
                </a:solidFill>
              </a:defRPr>
            </a:lvl9pPr>
          </a:lstStyle>
          <a:p/>
        </p:txBody>
      </p:sp>
      <p:cxnSp>
        <p:nvCxnSpPr>
          <p:cNvPr id="277" name="Google Shape;277;p58"/>
          <p:cNvCxnSpPr/>
          <p:nvPr/>
        </p:nvCxnSpPr>
        <p:spPr>
          <a:xfrm>
            <a:off x="457200" y="867042"/>
            <a:ext cx="5715000" cy="0"/>
          </a:xfrm>
          <a:prstGeom prst="straightConnector1">
            <a:avLst/>
          </a:prstGeom>
          <a:noFill/>
          <a:ln cap="flat" cmpd="sng" w="19050">
            <a:solidFill>
              <a:schemeClr val="accent1"/>
            </a:solidFill>
            <a:prstDash val="solid"/>
            <a:round/>
            <a:headEnd len="med" w="med" type="none"/>
            <a:tailEnd len="med" w="med" type="none"/>
          </a:ln>
        </p:spPr>
      </p:cxnSp>
      <p:pic>
        <p:nvPicPr>
          <p:cNvPr descr="GA4GH-Logo-2.png" id="278" name="Google Shape;278;p58"/>
          <p:cNvPicPr preferRelativeResize="0"/>
          <p:nvPr/>
        </p:nvPicPr>
        <p:blipFill rotWithShape="1">
          <a:blip r:embed="rId2">
            <a:alphaModFix/>
          </a:blip>
          <a:srcRect b="0" l="0" r="0" t="0"/>
          <a:stretch/>
        </p:blipFill>
        <p:spPr>
          <a:xfrm>
            <a:off x="6621779" y="324928"/>
            <a:ext cx="2025524" cy="4952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9" name="Shape 279"/>
        <p:cNvGrpSpPr/>
        <p:nvPr/>
      </p:nvGrpSpPr>
      <p:grpSpPr>
        <a:xfrm>
          <a:off x="0" y="0"/>
          <a:ext cx="0" cy="0"/>
          <a:chOff x="0" y="0"/>
          <a:chExt cx="0" cy="0"/>
        </a:xfrm>
      </p:grpSpPr>
      <p:sp>
        <p:nvSpPr>
          <p:cNvPr id="280" name="Google Shape;280;p5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1" name="Google Shape;281;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82" name="Shape 282"/>
        <p:cNvGrpSpPr/>
        <p:nvPr/>
      </p:nvGrpSpPr>
      <p:grpSpPr>
        <a:xfrm>
          <a:off x="0" y="0"/>
          <a:ext cx="0" cy="0"/>
          <a:chOff x="0" y="0"/>
          <a:chExt cx="0" cy="0"/>
        </a:xfrm>
      </p:grpSpPr>
      <p:sp>
        <p:nvSpPr>
          <p:cNvPr id="283" name="Google Shape;283;p60"/>
          <p:cNvSpPr txBox="1"/>
          <p:nvPr>
            <p:ph type="title"/>
          </p:nvPr>
        </p:nvSpPr>
        <p:spPr>
          <a:xfrm>
            <a:off x="400050" y="102394"/>
            <a:ext cx="7886700" cy="901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2"/>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4" name="Google Shape;284;p60"/>
          <p:cNvSpPr txBox="1"/>
          <p:nvPr>
            <p:ph idx="1" type="body"/>
          </p:nvPr>
        </p:nvSpPr>
        <p:spPr>
          <a:xfrm>
            <a:off x="552450" y="1157896"/>
            <a:ext cx="7886700" cy="3085200"/>
          </a:xfrm>
          <a:prstGeom prst="rect">
            <a:avLst/>
          </a:prstGeom>
          <a:noFill/>
          <a:ln>
            <a:noFill/>
          </a:ln>
        </p:spPr>
        <p:txBody>
          <a:bodyPr anchorCtr="0" anchor="t" bIns="34275" lIns="68575" spcFirstLastPara="1" rIns="68575" wrap="square" tIns="34275">
            <a:normAutofit/>
          </a:bodyPr>
          <a:lstStyle>
            <a:lvl1pPr indent="-317500" lvl="0" marL="457200" rtl="0" algn="l">
              <a:lnSpc>
                <a:spcPct val="95000"/>
              </a:lnSpc>
              <a:spcBef>
                <a:spcPts val="800"/>
              </a:spcBef>
              <a:spcAft>
                <a:spcPts val="0"/>
              </a:spcAft>
              <a:buSzPts val="1400"/>
              <a:buChar char="•"/>
              <a:defRPr/>
            </a:lvl1pPr>
            <a:lvl2pPr indent="-317500" lvl="1" marL="914400" rtl="0" algn="l">
              <a:lnSpc>
                <a:spcPct val="95000"/>
              </a:lnSpc>
              <a:spcBef>
                <a:spcPts val="400"/>
              </a:spcBef>
              <a:spcAft>
                <a:spcPts val="0"/>
              </a:spcAft>
              <a:buSzPts val="1400"/>
              <a:buChar char="–"/>
              <a:defRPr/>
            </a:lvl2pPr>
            <a:lvl3pPr indent="-317500" lvl="2" marL="1371600" rtl="0" algn="l">
              <a:lnSpc>
                <a:spcPct val="95000"/>
              </a:lnSpc>
              <a:spcBef>
                <a:spcPts val="400"/>
              </a:spcBef>
              <a:spcAft>
                <a:spcPts val="0"/>
              </a:spcAft>
              <a:buSzPts val="1400"/>
              <a:buChar char="•"/>
              <a:defRPr/>
            </a:lvl3pPr>
            <a:lvl4pPr indent="-317500" lvl="3" marL="1828800" rtl="0" algn="l">
              <a:lnSpc>
                <a:spcPct val="95000"/>
              </a:lnSpc>
              <a:spcBef>
                <a:spcPts val="400"/>
              </a:spcBef>
              <a:spcAft>
                <a:spcPts val="0"/>
              </a:spcAft>
              <a:buSzPts val="1400"/>
              <a:buChar char="–"/>
              <a:defRPr/>
            </a:lvl4pPr>
            <a:lvl5pPr indent="-317500" lvl="4" marL="2286000" rtl="0" algn="l">
              <a:lnSpc>
                <a:spcPct val="95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5" name="Google Shape;285;p60"/>
          <p:cNvSpPr txBox="1"/>
          <p:nvPr>
            <p:ph idx="12" type="sldNum"/>
          </p:nvPr>
        </p:nvSpPr>
        <p:spPr>
          <a:xfrm>
            <a:off x="242429" y="4828808"/>
            <a:ext cx="4785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p6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8" name="Google Shape;28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5.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18" Type="http://schemas.openxmlformats.org/officeDocument/2006/relationships/theme" Target="../theme/theme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1" Type="http://schemas.openxmlformats.org/officeDocument/2006/relationships/image" Target="../media/image5.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26" Type="http://schemas.openxmlformats.org/officeDocument/2006/relationships/theme" Target="../theme/theme4.xml"/><Relationship Id="rId25" Type="http://schemas.openxmlformats.org/officeDocument/2006/relationships/slideLayout" Target="../slideLayouts/slideLayout57.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8"/>
          <p:cNvSpPr txBox="1"/>
          <p:nvPr/>
        </p:nvSpPr>
        <p:spPr>
          <a:xfrm>
            <a:off x="1905000" y="4800600"/>
            <a:ext cx="21336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rgbClr val="898989"/>
              </a:solidFill>
              <a:latin typeface="Arial"/>
              <a:ea typeface="Arial"/>
              <a:cs typeface="Arial"/>
              <a:sym typeface="Arial"/>
            </a:endParaRPr>
          </a:p>
        </p:txBody>
      </p:sp>
      <p:sp>
        <p:nvSpPr>
          <p:cNvPr id="73" name="Google Shape;73;p18"/>
          <p:cNvSpPr txBox="1"/>
          <p:nvPr>
            <p:ph type="title"/>
          </p:nvPr>
        </p:nvSpPr>
        <p:spPr>
          <a:xfrm>
            <a:off x="457200" y="319088"/>
            <a:ext cx="6119700" cy="45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6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6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6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6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1"/>
                </a:solidFill>
                <a:latin typeface="Times New Roman"/>
                <a:ea typeface="Times New Roman"/>
                <a:cs typeface="Times New Roman"/>
                <a:sym typeface="Times New Roman"/>
              </a:defRPr>
            </a:lvl6pPr>
            <a:lvl7pPr lvl="6" marR="0" rtl="0" algn="ctr">
              <a:spcBef>
                <a:spcPts val="0"/>
              </a:spcBef>
              <a:spcAft>
                <a:spcPts val="0"/>
              </a:spcAft>
              <a:buSzPts val="1400"/>
              <a:buNone/>
              <a:defRPr b="0" i="0" sz="4400" u="none" cap="none" strike="noStrike">
                <a:solidFill>
                  <a:schemeClr val="dk1"/>
                </a:solidFill>
                <a:latin typeface="Times New Roman"/>
                <a:ea typeface="Times New Roman"/>
                <a:cs typeface="Times New Roman"/>
                <a:sym typeface="Times New Roman"/>
              </a:defRPr>
            </a:lvl7pPr>
            <a:lvl8pPr lvl="7" marR="0" rtl="0" algn="ctr">
              <a:spcBef>
                <a:spcPts val="0"/>
              </a:spcBef>
              <a:spcAft>
                <a:spcPts val="0"/>
              </a:spcAft>
              <a:buSzPts val="1400"/>
              <a:buNone/>
              <a:defRPr b="0" i="0" sz="4400" u="none" cap="none" strike="noStrike">
                <a:solidFill>
                  <a:schemeClr val="dk1"/>
                </a:solidFill>
                <a:latin typeface="Times New Roman"/>
                <a:ea typeface="Times New Roman"/>
                <a:cs typeface="Times New Roman"/>
                <a:sym typeface="Times New Roman"/>
              </a:defRPr>
            </a:lvl8pPr>
            <a:lvl9pPr lvl="8" marR="0" rtl="0" algn="ctr">
              <a:spcBef>
                <a:spcPts val="0"/>
              </a:spcBef>
              <a:spcAft>
                <a:spcPts val="0"/>
              </a:spcAft>
              <a:buSzPts val="1400"/>
              <a:buNone/>
              <a:defRPr b="0" i="0" sz="4400" u="none" cap="none" strike="noStrike">
                <a:solidFill>
                  <a:schemeClr val="dk1"/>
                </a:solidFill>
                <a:latin typeface="Times New Roman"/>
                <a:ea typeface="Times New Roman"/>
                <a:cs typeface="Times New Roman"/>
                <a:sym typeface="Times New Roman"/>
              </a:defRPr>
            </a:lvl9pPr>
          </a:lstStyle>
          <a:p/>
        </p:txBody>
      </p:sp>
      <p:sp>
        <p:nvSpPr>
          <p:cNvPr id="74" name="Google Shape;74;p18"/>
          <p:cNvSpPr txBox="1"/>
          <p:nvPr>
            <p:ph idx="1" type="body"/>
          </p:nvPr>
        </p:nvSpPr>
        <p:spPr>
          <a:xfrm>
            <a:off x="457200" y="960834"/>
            <a:ext cx="8229600" cy="33315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24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Google Shape;75;p18"/>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lvl1pPr lvl="0" marR="0" rtl="0" algn="l">
              <a:lnSpc>
                <a:spcPct val="100000"/>
              </a:lnSpc>
              <a:spcBef>
                <a:spcPts val="0"/>
              </a:spcBef>
              <a:spcAft>
                <a:spcPts val="0"/>
              </a:spcAft>
              <a:buClr>
                <a:srgbClr val="2A2A2A"/>
              </a:buClr>
              <a:buSzPts val="800"/>
              <a:buFont typeface="Arial"/>
              <a:buNone/>
              <a:defRPr b="0" i="0" sz="800" u="none" cap="none" strike="noStrike">
                <a:solidFill>
                  <a:srgbClr val="2A2A2A"/>
                </a:solidFill>
                <a:latin typeface="Arial"/>
                <a:ea typeface="Arial"/>
                <a:cs typeface="Arial"/>
                <a:sym typeface="Arial"/>
              </a:defRPr>
            </a:lvl1pPr>
            <a:lvl2pPr lvl="1" marR="0" rtl="0" algn="l">
              <a:lnSpc>
                <a:spcPct val="100000"/>
              </a:lnSpc>
              <a:spcBef>
                <a:spcPts val="6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cxnSp>
        <p:nvCxnSpPr>
          <p:cNvPr id="76" name="Google Shape;76;p18"/>
          <p:cNvCxnSpPr/>
          <p:nvPr/>
        </p:nvCxnSpPr>
        <p:spPr>
          <a:xfrm>
            <a:off x="0" y="4495800"/>
            <a:ext cx="9144000" cy="0"/>
          </a:xfrm>
          <a:prstGeom prst="straightConnector1">
            <a:avLst/>
          </a:prstGeom>
          <a:noFill/>
          <a:ln cap="flat" cmpd="sng" w="9525">
            <a:solidFill>
              <a:srgbClr val="CFD5E4"/>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0"/>
          <p:cNvPicPr preferRelativeResize="0"/>
          <p:nvPr/>
        </p:nvPicPr>
        <p:blipFill>
          <a:blip r:embed="rId1">
            <a:alphaModFix/>
          </a:blip>
          <a:stretch>
            <a:fillRect/>
          </a:stretch>
        </p:blipFill>
        <p:spPr>
          <a:xfrm>
            <a:off x="3" y="4848225"/>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37"/>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5" name="Google Shape;155;p37"/>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6" name="Google Shape;156;p37"/>
          <p:cNvSpPr/>
          <p:nvPr/>
        </p:nvSpPr>
        <p:spPr>
          <a:xfrm>
            <a:off x="0" y="0"/>
            <a:ext cx="9156600" cy="82800"/>
          </a:xfrm>
          <a:prstGeom prst="rect">
            <a:avLst/>
          </a:prstGeom>
          <a:solidFill>
            <a:srgbClr val="1B7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37"/>
          <p:cNvSpPr/>
          <p:nvPr/>
        </p:nvSpPr>
        <p:spPr>
          <a:xfrm>
            <a:off x="0" y="4886619"/>
            <a:ext cx="9156600" cy="266700"/>
          </a:xfrm>
          <a:prstGeom prst="rect">
            <a:avLst/>
          </a:prstGeom>
          <a:solidFill>
            <a:srgbClr val="1B7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37"/>
          <p:cNvSpPr txBox="1"/>
          <p:nvPr/>
        </p:nvSpPr>
        <p:spPr>
          <a:xfrm>
            <a:off x="7092280" y="4876006"/>
            <a:ext cx="1778100" cy="246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FFFFFF"/>
                </a:solidFill>
                <a:latin typeface="Calibri"/>
                <a:ea typeface="Calibri"/>
                <a:cs typeface="Calibri"/>
                <a:sym typeface="Calibri"/>
              </a:rPr>
              <a:t>ga4gh.org</a:t>
            </a:r>
            <a:endParaRPr b="1" i="0" sz="1000" u="none" cap="none" strike="noStrike">
              <a:solidFill>
                <a:srgbClr val="FFFFFF"/>
              </a:solidFill>
              <a:latin typeface="Calibri"/>
              <a:ea typeface="Calibri"/>
              <a:cs typeface="Calibri"/>
              <a:sym typeface="Calibri"/>
            </a:endParaRPr>
          </a:p>
        </p:txBody>
      </p:sp>
      <p:pic>
        <p:nvPicPr>
          <p:cNvPr id="159" name="Google Shape;159;p37"/>
          <p:cNvPicPr preferRelativeResize="0"/>
          <p:nvPr/>
        </p:nvPicPr>
        <p:blipFill>
          <a:blip r:embed="rId1">
            <a:alphaModFix/>
          </a:blip>
          <a:stretch>
            <a:fillRect/>
          </a:stretch>
        </p:blipFill>
        <p:spPr>
          <a:xfrm>
            <a:off x="3" y="4848225"/>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85.png"/><Relationship Id="rId4" Type="http://schemas.openxmlformats.org/officeDocument/2006/relationships/hyperlink" Target="https://docs.civicdb.org/en/latest/about/figures.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hyperlink" Target="http://civicdb.org/variants/12" TargetMode="Externa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hyperlink" Target="http://civicdb.org/variants/12" TargetMode="External"/><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86.png"/><Relationship Id="rId4" Type="http://schemas.openxmlformats.org/officeDocument/2006/relationships/hyperlink" Target="https://oncokb.or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87.png"/><Relationship Id="rId4" Type="http://schemas.openxmlformats.org/officeDocument/2006/relationships/hyperlink" Target="https://oncokb.org/gene/BRAF/V600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91.png"/><Relationship Id="rId4" Type="http://schemas.openxmlformats.org/officeDocument/2006/relationships/hyperlink" Target="https://oncokb.org/gene/BRAF/Oncogenic%20Mutation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9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hyperlink" Target="https://ckb.jax.org/" TargetMode="Externa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hyperlink" Target="https://ckb.jax.org/molecularProfile/showMolecularProfileByVariant?geneVariantId=49" TargetMode="External"/><Relationship Id="rId4" Type="http://schemas.openxmlformats.org/officeDocument/2006/relationships/image" Target="../media/image1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hyperlink" Target="https://ckb.jax.org/molecularProfile/showMolecularProfileByVariant?geneVariantId=49" TargetMode="Externa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hyperlink" Target="https://ckb.jax.org/molecularProfile/showMolecularProfileByVariant?geneVariantId=49" TargetMode="External"/><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02.png"/><Relationship Id="rId4" Type="http://schemas.openxmlformats.org/officeDocument/2006/relationships/hyperlink" Target="https://pecan.stjude.cloud/"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92.png"/><Relationship Id="rId4" Type="http://schemas.openxmlformats.org/officeDocument/2006/relationships/hyperlink" Target="https://pecan.stjude.cloud/variant/74"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99.png"/><Relationship Id="rId4" Type="http://schemas.openxmlformats.org/officeDocument/2006/relationships/image" Target="../media/image95.png"/><Relationship Id="rId9" Type="http://schemas.openxmlformats.org/officeDocument/2006/relationships/image" Target="../media/image108.png"/><Relationship Id="rId5" Type="http://schemas.openxmlformats.org/officeDocument/2006/relationships/image" Target="../media/image97.png"/><Relationship Id="rId6" Type="http://schemas.openxmlformats.org/officeDocument/2006/relationships/image" Target="../media/image103.png"/><Relationship Id="rId7" Type="http://schemas.openxmlformats.org/officeDocument/2006/relationships/image" Target="../media/image105.png"/><Relationship Id="rId8" Type="http://schemas.openxmlformats.org/officeDocument/2006/relationships/image" Target="../media/image98.png"/><Relationship Id="rId11" Type="http://schemas.openxmlformats.org/officeDocument/2006/relationships/image" Target="../media/image106.png"/><Relationship Id="rId10" Type="http://schemas.openxmlformats.org/officeDocument/2006/relationships/image" Target="../media/image107.png"/><Relationship Id="rId12"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hyperlink" Target="https://gnomad.broadinstitute.org/news/2021-07-variant-co-occurrence-phasing-information-in-gnoma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hyperlink" Target="https://www.dailymail.co.uk/news/article-2746321/Jack-Ripper-unmasked-How-amateur-sleuth-used-DNA-breakthrough-identify-Britains-notorious-criminal-126-years-string-terrible-murders.html" TargetMode="External"/><Relationship Id="rId5" Type="http://schemas.openxmlformats.org/officeDocument/2006/relationships/hyperlink" Target="https://www.dailymail.co.uk/news/article-2746321/Jack-Ripper-unmasked-How-amateur-sleuth-used-DNA-breakthrough-identify-Britains-notorious-criminal-126-years-string-terrible-murder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hyperlink" Target="https://www.dailymail.co.uk/news/article-2746321/Jack-Ripper-unmasked-How-amateur-sleuth-used-DNA-breakthrough-identify-Britains-notorious-criminal-126-years-string-terrible-murders.html" TargetMode="External"/><Relationship Id="rId5" Type="http://schemas.openxmlformats.org/officeDocument/2006/relationships/hyperlink" Target="https://www.dailymail.co.uk/news/article-2746321/Jack-Ripper-unmasked-How-amateur-sleuth-used-DNA-breakthrough-identify-Britains-notorious-criminal-126-years-string-terrible-murder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hyperlink" Target="https://www.independent.co.uk/news/science/jack-the-ripper-id-hinges-on-a-decimal-point-as-scientists-flag-up-dna-error-in-book-that-claims-to-identify-the-whitechapel-killer-9804325.html" TargetMode="External"/><Relationship Id="rId5" Type="http://schemas.openxmlformats.org/officeDocument/2006/relationships/hyperlink" Target="https://www.independent.co.uk/news/science/jack-the-ripper-id-hinges-on-a-decimal-point-as-scientists-flag-up-dna-error-in-book-that-claims-to-identify-the-whitechapel-killer-9804325.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hyperlink" Target="https://www.independent.co.uk/news/science/jack-the-ripper-id-hinges-on-a-decimal-point-as-scientists-flag-up-dna-error-in-book-that-claims-to-identify-the-whitechapel-killer-9804325.html" TargetMode="External"/><Relationship Id="rId5" Type="http://schemas.openxmlformats.org/officeDocument/2006/relationships/hyperlink" Target="https://www.independent.co.uk/news/science/jack-the-ripper-id-hinges-on-a-decimal-point-as-scientists-flag-up-dna-error-in-book-that-claims-to-identify-the-whitechapel-killer-9804325.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hyperlink" Target="https://genome.ucsc.edu/cgi-bin/hgTracks?db=hg38&amp;lastVirtModeType=default&amp;lastVirtModeExtraState=&amp;virtModeType=default&amp;virtMode=0&amp;nonVirtPosition=&amp;position=chrM%3A298%2D327&amp;hgsid=1253125511_l7IcZCfYBTEHPFPxLR6LKslmjIQh"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48.png"/><Relationship Id="rId4" Type="http://schemas.openxmlformats.org/officeDocument/2006/relationships/hyperlink" Target="https://www.hgvs.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hyperlink" Target="https://varnomen.hgvs.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hyperlink" Target="https://www.ncbi.nlm.nih.gov/clinva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hyperlink" Target="https://www.ncbi.nlm.nih.gov/clinva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32.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hyperlink" Target="https://doi.org/10.1093/bioinformatics/btz856" TargetMode="External"/><Relationship Id="rId4" Type="http://schemas.openxmlformats.org/officeDocument/2006/relationships/image" Target="../media/image12.png"/><Relationship Id="rId5"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8.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4.xml"/><Relationship Id="rId3"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5.xml"/><Relationship Id="rId3" Type="http://schemas.openxmlformats.org/officeDocument/2006/relationships/hyperlink" Target="https://vrs.ga4gh.org" TargetMode="Externa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5.xml"/><Relationship Id="rId3" Type="http://schemas.openxmlformats.org/officeDocument/2006/relationships/image" Target="../media/image60.png"/><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 Id="rId3" Type="http://schemas.openxmlformats.org/officeDocument/2006/relationships/image" Target="../media/image80.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hyperlink" Target="https://brcaexchange.org/"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59.png"/><Relationship Id="rId4" Type="http://schemas.openxmlformats.org/officeDocument/2006/relationships/image" Target="../media/image68.png"/><Relationship Id="rId5" Type="http://schemas.openxmlformats.org/officeDocument/2006/relationships/hyperlink" Target="https://brcaexchange.org/variant/230931"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0.png"/><Relationship Id="rId4" Type="http://schemas.openxmlformats.org/officeDocument/2006/relationships/image" Target="../media/image69.png"/><Relationship Id="rId5" Type="http://schemas.openxmlformats.org/officeDocument/2006/relationships/image" Target="../media/image73.jpg"/><Relationship Id="rId6"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 Id="rId3" Type="http://schemas.openxmlformats.org/officeDocument/2006/relationships/image" Target="../media/image9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 Id="rId3"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109.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doi.org/10.1093/bioinformatics/btr330" TargetMode="External"/><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 Id="rId3" Type="http://schemas.openxmlformats.org/officeDocument/2006/relationships/image" Target="../media/image76.pn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 Id="rId3" Type="http://schemas.openxmlformats.org/officeDocument/2006/relationships/image" Target="../media/image78.png"/><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77.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 Id="rId3" Type="http://schemas.openxmlformats.org/officeDocument/2006/relationships/image" Target="../media/image1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5.xml"/><Relationship Id="rId3"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 Id="rId3"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image" Target="../media/image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81.png"/><Relationship Id="rId4" Type="http://schemas.openxmlformats.org/officeDocument/2006/relationships/hyperlink" Target="https://civicdb.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6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Variant Representation </a:t>
            </a:r>
            <a:br>
              <a:rPr lang="en"/>
            </a:br>
            <a:r>
              <a:rPr lang="en"/>
              <a:t>and Interpretation</a:t>
            </a:r>
            <a:endParaRPr/>
          </a:p>
        </p:txBody>
      </p:sp>
      <p:sp>
        <p:nvSpPr>
          <p:cNvPr id="294" name="Google Shape;294;p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70000" lnSpcReduction="20000"/>
          </a:bodyPr>
          <a:lstStyle/>
          <a:p>
            <a:pPr indent="0" lvl="0" marL="0" rtl="0" algn="ctr">
              <a:lnSpc>
                <a:spcPct val="115000"/>
              </a:lnSpc>
              <a:spcBef>
                <a:spcPts val="0"/>
              </a:spcBef>
              <a:spcAft>
                <a:spcPts val="0"/>
              </a:spcAft>
              <a:buNone/>
            </a:pPr>
            <a:r>
              <a:rPr lang="en"/>
              <a:t>Sequencing Technologies and Bioinformatics Analysis 2024</a:t>
            </a:r>
            <a:endParaRPr/>
          </a:p>
          <a:p>
            <a:pPr indent="0" lvl="0" marL="0" rtl="0" algn="ctr">
              <a:lnSpc>
                <a:spcPct val="115000"/>
              </a:lnSpc>
              <a:spcBef>
                <a:spcPts val="0"/>
              </a:spcBef>
              <a:spcAft>
                <a:spcPts val="0"/>
              </a:spcAft>
              <a:buNone/>
            </a:pPr>
            <a:r>
              <a:rPr lang="en"/>
              <a:t>Cold Spring Harbor Laboratories</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Variant Call Format - Columns</a:t>
            </a:r>
            <a:endParaRPr/>
          </a:p>
        </p:txBody>
      </p:sp>
      <p:grpSp>
        <p:nvGrpSpPr>
          <p:cNvPr id="380" name="Google Shape;380;p71"/>
          <p:cNvGrpSpPr/>
          <p:nvPr/>
        </p:nvGrpSpPr>
        <p:grpSpPr>
          <a:xfrm>
            <a:off x="364575" y="1170125"/>
            <a:ext cx="8467725" cy="3714750"/>
            <a:chOff x="364575" y="1170125"/>
            <a:chExt cx="8467725" cy="3714750"/>
          </a:xfrm>
        </p:grpSpPr>
        <p:pic>
          <p:nvPicPr>
            <p:cNvPr id="381" name="Google Shape;381;p71"/>
            <p:cNvPicPr preferRelativeResize="0"/>
            <p:nvPr/>
          </p:nvPicPr>
          <p:blipFill>
            <a:blip r:embed="rId3">
              <a:alphaModFix/>
            </a:blip>
            <a:stretch>
              <a:fillRect/>
            </a:stretch>
          </p:blipFill>
          <p:spPr>
            <a:xfrm>
              <a:off x="364575" y="1170125"/>
              <a:ext cx="8467725" cy="3714750"/>
            </a:xfrm>
            <a:prstGeom prst="rect">
              <a:avLst/>
            </a:prstGeom>
            <a:noFill/>
            <a:ln>
              <a:noFill/>
            </a:ln>
          </p:spPr>
        </p:pic>
        <p:sp>
          <p:nvSpPr>
            <p:cNvPr id="382" name="Google Shape;382;p71"/>
            <p:cNvSpPr/>
            <p:nvPr/>
          </p:nvSpPr>
          <p:spPr>
            <a:xfrm>
              <a:off x="5162475" y="4330175"/>
              <a:ext cx="2136900" cy="213600"/>
            </a:xfrm>
            <a:prstGeom prst="rect">
              <a:avLst/>
            </a:prstGeom>
            <a:solidFill>
              <a:srgbClr val="F7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161"/>
          <p:cNvPicPr preferRelativeResize="0"/>
          <p:nvPr/>
        </p:nvPicPr>
        <p:blipFill>
          <a:blip r:embed="rId3">
            <a:alphaModFix/>
          </a:blip>
          <a:stretch>
            <a:fillRect/>
          </a:stretch>
        </p:blipFill>
        <p:spPr>
          <a:xfrm>
            <a:off x="152400" y="152400"/>
            <a:ext cx="6819318" cy="4546212"/>
          </a:xfrm>
          <a:prstGeom prst="rect">
            <a:avLst/>
          </a:prstGeom>
          <a:noFill/>
          <a:ln>
            <a:noFill/>
          </a:ln>
        </p:spPr>
      </p:pic>
      <p:sp>
        <p:nvSpPr>
          <p:cNvPr id="1225" name="Google Shape;1225;p161"/>
          <p:cNvSpPr txBox="1"/>
          <p:nvPr/>
        </p:nvSpPr>
        <p:spPr>
          <a:xfrm>
            <a:off x="4947600" y="4698600"/>
            <a:ext cx="41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https://docs.civicdb.org/en/latest/about/figures.html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62"/>
          <p:cNvSpPr txBox="1"/>
          <p:nvPr/>
        </p:nvSpPr>
        <p:spPr>
          <a:xfrm>
            <a:off x="4165500" y="4851013"/>
            <a:ext cx="4978500" cy="32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civicdb.org/variants/12</a:t>
            </a:r>
            <a:endParaRPr/>
          </a:p>
        </p:txBody>
      </p:sp>
      <p:pic>
        <p:nvPicPr>
          <p:cNvPr id="1231" name="Google Shape;1231;p162"/>
          <p:cNvPicPr preferRelativeResize="0"/>
          <p:nvPr/>
        </p:nvPicPr>
        <p:blipFill>
          <a:blip r:embed="rId4">
            <a:alphaModFix/>
          </a:blip>
          <a:stretch>
            <a:fillRect/>
          </a:stretch>
        </p:blipFill>
        <p:spPr>
          <a:xfrm>
            <a:off x="152400" y="152400"/>
            <a:ext cx="8839204" cy="454476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63"/>
          <p:cNvSpPr txBox="1"/>
          <p:nvPr/>
        </p:nvSpPr>
        <p:spPr>
          <a:xfrm>
            <a:off x="4165500" y="4851013"/>
            <a:ext cx="4978500" cy="32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civicdb.org/variants/12</a:t>
            </a:r>
            <a:endParaRPr/>
          </a:p>
        </p:txBody>
      </p:sp>
      <p:pic>
        <p:nvPicPr>
          <p:cNvPr id="1237" name="Google Shape;1237;p163"/>
          <p:cNvPicPr preferRelativeResize="0"/>
          <p:nvPr/>
        </p:nvPicPr>
        <p:blipFill>
          <a:blip r:embed="rId4">
            <a:alphaModFix/>
          </a:blip>
          <a:stretch>
            <a:fillRect/>
          </a:stretch>
        </p:blipFill>
        <p:spPr>
          <a:xfrm>
            <a:off x="152400" y="152400"/>
            <a:ext cx="8839204" cy="4544766"/>
          </a:xfrm>
          <a:prstGeom prst="rect">
            <a:avLst/>
          </a:prstGeom>
          <a:noFill/>
          <a:ln>
            <a:noFill/>
          </a:ln>
        </p:spPr>
      </p:pic>
      <p:sp>
        <p:nvSpPr>
          <p:cNvPr id="1238" name="Google Shape;1238;p163"/>
          <p:cNvSpPr/>
          <p:nvPr/>
        </p:nvSpPr>
        <p:spPr>
          <a:xfrm>
            <a:off x="97975" y="76975"/>
            <a:ext cx="8978400" cy="4681500"/>
          </a:xfrm>
          <a:prstGeom prst="rect">
            <a:avLst/>
          </a:prstGeom>
          <a:solidFill>
            <a:srgbClr val="FFFFFF">
              <a:alpha val="9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9" name="Google Shape;1239;p163"/>
          <p:cNvSpPr txBox="1"/>
          <p:nvPr/>
        </p:nvSpPr>
        <p:spPr>
          <a:xfrm>
            <a:off x="3198075" y="2102950"/>
            <a:ext cx="21624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Live Demonstration</a:t>
            </a:r>
            <a:endParaRPr sz="1800">
              <a:solidFill>
                <a:schemeClr val="dk2"/>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6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General Questions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p165"/>
          <p:cNvPicPr preferRelativeResize="0"/>
          <p:nvPr/>
        </p:nvPicPr>
        <p:blipFill>
          <a:blip r:embed="rId3">
            <a:alphaModFix/>
          </a:blip>
          <a:stretch>
            <a:fillRect/>
          </a:stretch>
        </p:blipFill>
        <p:spPr>
          <a:xfrm>
            <a:off x="132075" y="240449"/>
            <a:ext cx="8779400" cy="3508600"/>
          </a:xfrm>
          <a:prstGeom prst="rect">
            <a:avLst/>
          </a:prstGeom>
          <a:noFill/>
          <a:ln>
            <a:noFill/>
          </a:ln>
        </p:spPr>
      </p:pic>
      <p:sp>
        <p:nvSpPr>
          <p:cNvPr id="1250" name="Google Shape;1250;p165"/>
          <p:cNvSpPr txBox="1"/>
          <p:nvPr/>
        </p:nvSpPr>
        <p:spPr>
          <a:xfrm>
            <a:off x="7803000" y="4886713"/>
            <a:ext cx="13410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4"/>
              </a:rPr>
              <a:t>https://oncokb.org/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166"/>
          <p:cNvPicPr preferRelativeResize="0"/>
          <p:nvPr/>
        </p:nvPicPr>
        <p:blipFill>
          <a:blip r:embed="rId3">
            <a:alphaModFix/>
          </a:blip>
          <a:stretch>
            <a:fillRect/>
          </a:stretch>
        </p:blipFill>
        <p:spPr>
          <a:xfrm>
            <a:off x="325123" y="90281"/>
            <a:ext cx="7099672" cy="4707793"/>
          </a:xfrm>
          <a:prstGeom prst="rect">
            <a:avLst/>
          </a:prstGeom>
          <a:noFill/>
          <a:ln>
            <a:noFill/>
          </a:ln>
        </p:spPr>
      </p:pic>
      <p:sp>
        <p:nvSpPr>
          <p:cNvPr id="1256" name="Google Shape;1256;p166"/>
          <p:cNvSpPr txBox="1"/>
          <p:nvPr/>
        </p:nvSpPr>
        <p:spPr>
          <a:xfrm>
            <a:off x="6543000" y="4886713"/>
            <a:ext cx="26010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https://oncokb.org/gene/BRAF/V600E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67"/>
          <p:cNvPicPr preferRelativeResize="0"/>
          <p:nvPr/>
        </p:nvPicPr>
        <p:blipFill>
          <a:blip r:embed="rId3">
            <a:alphaModFix/>
          </a:blip>
          <a:stretch>
            <a:fillRect/>
          </a:stretch>
        </p:blipFill>
        <p:spPr>
          <a:xfrm>
            <a:off x="152400" y="121900"/>
            <a:ext cx="8839201" cy="4501248"/>
          </a:xfrm>
          <a:prstGeom prst="rect">
            <a:avLst/>
          </a:prstGeom>
          <a:noFill/>
          <a:ln>
            <a:noFill/>
          </a:ln>
        </p:spPr>
      </p:pic>
      <p:sp>
        <p:nvSpPr>
          <p:cNvPr id="1262" name="Google Shape;1262;p167"/>
          <p:cNvSpPr txBox="1"/>
          <p:nvPr/>
        </p:nvSpPr>
        <p:spPr>
          <a:xfrm>
            <a:off x="5415300" y="4838700"/>
            <a:ext cx="37287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https://oncokb.org/gene/BRAF/Oncogenic%20Mutations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id="1267" name="Google Shape;1267;p168"/>
          <p:cNvPicPr preferRelativeResize="0"/>
          <p:nvPr/>
        </p:nvPicPr>
        <p:blipFill>
          <a:blip r:embed="rId3">
            <a:alphaModFix/>
          </a:blip>
          <a:stretch>
            <a:fillRect/>
          </a:stretch>
        </p:blipFill>
        <p:spPr>
          <a:xfrm>
            <a:off x="598600" y="218650"/>
            <a:ext cx="7946798" cy="4838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pic>
        <p:nvPicPr>
          <p:cNvPr id="1272" name="Google Shape;1272;p169"/>
          <p:cNvPicPr preferRelativeResize="0"/>
          <p:nvPr/>
        </p:nvPicPr>
        <p:blipFill>
          <a:blip r:embed="rId3">
            <a:alphaModFix/>
          </a:blip>
          <a:stretch>
            <a:fillRect/>
          </a:stretch>
        </p:blipFill>
        <p:spPr>
          <a:xfrm>
            <a:off x="152400" y="425900"/>
            <a:ext cx="8839204" cy="419516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70"/>
          <p:cNvSpPr txBox="1"/>
          <p:nvPr/>
        </p:nvSpPr>
        <p:spPr>
          <a:xfrm>
            <a:off x="7813200" y="4886700"/>
            <a:ext cx="13308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https://ckb.jax.org/</a:t>
            </a:r>
            <a:endParaRPr/>
          </a:p>
        </p:txBody>
      </p:sp>
      <p:pic>
        <p:nvPicPr>
          <p:cNvPr id="1278" name="Google Shape;1278;p170"/>
          <p:cNvPicPr preferRelativeResize="0"/>
          <p:nvPr/>
        </p:nvPicPr>
        <p:blipFill>
          <a:blip r:embed="rId4">
            <a:alphaModFix/>
          </a:blip>
          <a:stretch>
            <a:fillRect/>
          </a:stretch>
        </p:blipFill>
        <p:spPr>
          <a:xfrm>
            <a:off x="182888" y="60975"/>
            <a:ext cx="8634411" cy="472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72"/>
          <p:cNvGrpSpPr/>
          <p:nvPr/>
        </p:nvGrpSpPr>
        <p:grpSpPr>
          <a:xfrm>
            <a:off x="364575" y="1170125"/>
            <a:ext cx="8467725" cy="3714750"/>
            <a:chOff x="364575" y="1170125"/>
            <a:chExt cx="8467725" cy="3714750"/>
          </a:xfrm>
        </p:grpSpPr>
        <p:pic>
          <p:nvPicPr>
            <p:cNvPr id="388" name="Google Shape;388;p72"/>
            <p:cNvPicPr preferRelativeResize="0"/>
            <p:nvPr/>
          </p:nvPicPr>
          <p:blipFill>
            <a:blip r:embed="rId3">
              <a:alphaModFix/>
            </a:blip>
            <a:stretch>
              <a:fillRect/>
            </a:stretch>
          </p:blipFill>
          <p:spPr>
            <a:xfrm>
              <a:off x="364575" y="1170125"/>
              <a:ext cx="8467725" cy="3714750"/>
            </a:xfrm>
            <a:prstGeom prst="rect">
              <a:avLst/>
            </a:prstGeom>
            <a:noFill/>
            <a:ln>
              <a:noFill/>
            </a:ln>
          </p:spPr>
        </p:pic>
        <p:sp>
          <p:nvSpPr>
            <p:cNvPr id="389" name="Google Shape;389;p72"/>
            <p:cNvSpPr/>
            <p:nvPr/>
          </p:nvSpPr>
          <p:spPr>
            <a:xfrm>
              <a:off x="5162475" y="4330175"/>
              <a:ext cx="2136900" cy="213600"/>
            </a:xfrm>
            <a:prstGeom prst="rect">
              <a:avLst/>
            </a:prstGeom>
            <a:solidFill>
              <a:srgbClr val="F7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Variant Call Format - Info</a:t>
            </a:r>
            <a:endParaRPr/>
          </a:p>
        </p:txBody>
      </p:sp>
      <p:sp>
        <p:nvSpPr>
          <p:cNvPr id="391" name="Google Shape;391;p72"/>
          <p:cNvSpPr/>
          <p:nvPr/>
        </p:nvSpPr>
        <p:spPr>
          <a:xfrm>
            <a:off x="364575" y="3801575"/>
            <a:ext cx="8408400" cy="49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71"/>
          <p:cNvSpPr txBox="1"/>
          <p:nvPr/>
        </p:nvSpPr>
        <p:spPr>
          <a:xfrm>
            <a:off x="3637200" y="4808100"/>
            <a:ext cx="55068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https://ckb.jax.org/molecularProfile/showMolecularProfileByVariant?geneVariantId=49</a:t>
            </a:r>
            <a:endParaRPr/>
          </a:p>
        </p:txBody>
      </p:sp>
      <p:pic>
        <p:nvPicPr>
          <p:cNvPr id="1284" name="Google Shape;1284;p171"/>
          <p:cNvPicPr preferRelativeResize="0"/>
          <p:nvPr/>
        </p:nvPicPr>
        <p:blipFill>
          <a:blip r:embed="rId4">
            <a:alphaModFix/>
          </a:blip>
          <a:stretch>
            <a:fillRect/>
          </a:stretch>
        </p:blipFill>
        <p:spPr>
          <a:xfrm>
            <a:off x="152400" y="152400"/>
            <a:ext cx="8839203" cy="422667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72"/>
          <p:cNvSpPr txBox="1"/>
          <p:nvPr/>
        </p:nvSpPr>
        <p:spPr>
          <a:xfrm>
            <a:off x="3637200" y="4808100"/>
            <a:ext cx="55068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https://ckb.jax.org/molecularProfile/showMolecularProfileByVariant?geneVariantId=49</a:t>
            </a:r>
            <a:endParaRPr/>
          </a:p>
        </p:txBody>
      </p:sp>
      <p:pic>
        <p:nvPicPr>
          <p:cNvPr id="1290" name="Google Shape;1290;p172"/>
          <p:cNvPicPr preferRelativeResize="0"/>
          <p:nvPr/>
        </p:nvPicPr>
        <p:blipFill>
          <a:blip r:embed="rId4">
            <a:alphaModFix/>
          </a:blip>
          <a:stretch>
            <a:fillRect/>
          </a:stretch>
        </p:blipFill>
        <p:spPr>
          <a:xfrm>
            <a:off x="152400" y="152400"/>
            <a:ext cx="8795237" cy="45033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73"/>
          <p:cNvSpPr txBox="1"/>
          <p:nvPr/>
        </p:nvSpPr>
        <p:spPr>
          <a:xfrm>
            <a:off x="3637200" y="4808100"/>
            <a:ext cx="55068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https://ckb.jax.org/molecularProfile/showMolecularProfileByVariant?geneVariantId=49</a:t>
            </a:r>
            <a:endParaRPr/>
          </a:p>
        </p:txBody>
      </p:sp>
      <p:pic>
        <p:nvPicPr>
          <p:cNvPr id="1296" name="Google Shape;1296;p173"/>
          <p:cNvPicPr preferRelativeResize="0"/>
          <p:nvPr/>
        </p:nvPicPr>
        <p:blipFill>
          <a:blip r:embed="rId4">
            <a:alphaModFix/>
          </a:blip>
          <a:stretch>
            <a:fillRect/>
          </a:stretch>
        </p:blipFill>
        <p:spPr>
          <a:xfrm>
            <a:off x="152400" y="152400"/>
            <a:ext cx="8839202" cy="441371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74"/>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Germline and Specialized Interpretation Resources</a:t>
            </a:r>
            <a:endParaRPr/>
          </a:p>
        </p:txBody>
      </p:sp>
      <p:pic>
        <p:nvPicPr>
          <p:cNvPr id="1302" name="Google Shape;1302;p174"/>
          <p:cNvPicPr preferRelativeResize="0"/>
          <p:nvPr/>
        </p:nvPicPr>
        <p:blipFill>
          <a:blip r:embed="rId3">
            <a:alphaModFix/>
          </a:blip>
          <a:stretch>
            <a:fillRect/>
          </a:stretch>
        </p:blipFill>
        <p:spPr>
          <a:xfrm>
            <a:off x="0" y="4886730"/>
            <a:ext cx="1283850" cy="25677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175"/>
          <p:cNvPicPr preferRelativeResize="0"/>
          <p:nvPr/>
        </p:nvPicPr>
        <p:blipFill>
          <a:blip r:embed="rId3">
            <a:alphaModFix/>
          </a:blip>
          <a:stretch>
            <a:fillRect/>
          </a:stretch>
        </p:blipFill>
        <p:spPr>
          <a:xfrm>
            <a:off x="650100" y="962850"/>
            <a:ext cx="6378823" cy="4104450"/>
          </a:xfrm>
          <a:prstGeom prst="rect">
            <a:avLst/>
          </a:prstGeom>
          <a:noFill/>
          <a:ln>
            <a:noFill/>
          </a:ln>
        </p:spPr>
      </p:pic>
      <p:sp>
        <p:nvSpPr>
          <p:cNvPr id="1308" name="Google Shape;1308;p175"/>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Disease Focus: Pediatric Cancers</a:t>
            </a:r>
            <a:endParaRPr/>
          </a:p>
        </p:txBody>
      </p:sp>
      <p:sp>
        <p:nvSpPr>
          <p:cNvPr id="1309" name="Google Shape;1309;p175"/>
          <p:cNvSpPr txBox="1"/>
          <p:nvPr/>
        </p:nvSpPr>
        <p:spPr>
          <a:xfrm>
            <a:off x="7365900" y="4886713"/>
            <a:ext cx="17781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https://pecan.stjude.cloud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76"/>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Disease Focus: Pediatric Cancers</a:t>
            </a:r>
            <a:endParaRPr/>
          </a:p>
        </p:txBody>
      </p:sp>
      <p:pic>
        <p:nvPicPr>
          <p:cNvPr id="1315" name="Google Shape;1315;p176"/>
          <p:cNvPicPr preferRelativeResize="0"/>
          <p:nvPr/>
        </p:nvPicPr>
        <p:blipFill>
          <a:blip r:embed="rId3">
            <a:alphaModFix/>
          </a:blip>
          <a:stretch>
            <a:fillRect/>
          </a:stretch>
        </p:blipFill>
        <p:spPr>
          <a:xfrm>
            <a:off x="1558150" y="1111108"/>
            <a:ext cx="5767480" cy="3775619"/>
          </a:xfrm>
          <a:prstGeom prst="rect">
            <a:avLst/>
          </a:prstGeom>
          <a:noFill/>
          <a:ln>
            <a:noFill/>
          </a:ln>
        </p:spPr>
      </p:pic>
      <p:sp>
        <p:nvSpPr>
          <p:cNvPr id="1316" name="Google Shape;1316;p176"/>
          <p:cNvSpPr txBox="1"/>
          <p:nvPr/>
        </p:nvSpPr>
        <p:spPr>
          <a:xfrm>
            <a:off x="6685200" y="4815300"/>
            <a:ext cx="24588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https://pecan.stjude.cloud/variant/74</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77"/>
          <p:cNvSpPr/>
          <p:nvPr/>
        </p:nvSpPr>
        <p:spPr>
          <a:xfrm>
            <a:off x="56125" y="2233325"/>
            <a:ext cx="1227600" cy="457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7"/>
          <p:cNvSpPr txBox="1"/>
          <p:nvPr>
            <p:ph type="title"/>
          </p:nvPr>
        </p:nvSpPr>
        <p:spPr>
          <a:xfrm>
            <a:off x="467203" y="328083"/>
            <a:ext cx="7237500" cy="735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Licensing</a:t>
            </a:r>
            <a:endParaRPr/>
          </a:p>
        </p:txBody>
      </p:sp>
      <p:sp>
        <p:nvSpPr>
          <p:cNvPr id="1323" name="Google Shape;1323;p177"/>
          <p:cNvSpPr/>
          <p:nvPr/>
        </p:nvSpPr>
        <p:spPr>
          <a:xfrm>
            <a:off x="411300" y="2890500"/>
            <a:ext cx="8321400" cy="256800"/>
          </a:xfrm>
          <a:prstGeom prst="leftRightArrow">
            <a:avLst>
              <a:gd fmla="val 50000" name="adj1"/>
              <a:gd fmla="val 50000" name="adj2"/>
            </a:avLst>
          </a:prstGeom>
          <a:gradFill>
            <a:gsLst>
              <a:gs pos="0">
                <a:srgbClr val="93C47D"/>
              </a:gs>
              <a:gs pos="74000">
                <a:srgbClr val="FFFFFF"/>
              </a:gs>
              <a:gs pos="100000">
                <a:srgbClr val="E06666"/>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7"/>
          <p:cNvSpPr txBox="1"/>
          <p:nvPr/>
        </p:nvSpPr>
        <p:spPr>
          <a:xfrm>
            <a:off x="1673200" y="3667192"/>
            <a:ext cx="14061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Attribution Only</a:t>
            </a:r>
            <a:endParaRPr/>
          </a:p>
        </p:txBody>
      </p:sp>
      <p:sp>
        <p:nvSpPr>
          <p:cNvPr id="1325" name="Google Shape;1325;p177"/>
          <p:cNvSpPr txBox="1"/>
          <p:nvPr/>
        </p:nvSpPr>
        <p:spPr>
          <a:xfrm>
            <a:off x="5717300" y="3609817"/>
            <a:ext cx="1673700" cy="9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Non-commercial </a:t>
            </a:r>
            <a:endParaRPr/>
          </a:p>
          <a:p>
            <a:pPr indent="0" lvl="0" marL="0" rtl="0" algn="ctr">
              <a:spcBef>
                <a:spcPts val="0"/>
              </a:spcBef>
              <a:spcAft>
                <a:spcPts val="0"/>
              </a:spcAft>
              <a:buNone/>
            </a:pPr>
            <a:r>
              <a:rPr lang="en"/>
              <a:t>and Share-Alike</a:t>
            </a:r>
            <a:endParaRPr/>
          </a:p>
        </p:txBody>
      </p:sp>
      <p:sp>
        <p:nvSpPr>
          <p:cNvPr id="1326" name="Google Shape;1326;p177"/>
          <p:cNvSpPr txBox="1"/>
          <p:nvPr/>
        </p:nvSpPr>
        <p:spPr>
          <a:xfrm>
            <a:off x="3489850" y="3609817"/>
            <a:ext cx="18840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Non-commercial / Research Only</a:t>
            </a:r>
            <a:endParaRPr/>
          </a:p>
          <a:p>
            <a:pPr indent="0" lvl="0" marL="0" rtl="0" algn="ctr">
              <a:spcBef>
                <a:spcPts val="0"/>
              </a:spcBef>
              <a:spcAft>
                <a:spcPts val="0"/>
              </a:spcAft>
              <a:buNone/>
            </a:pPr>
            <a:r>
              <a:rPr lang="en"/>
              <a:t>Custom Licensing</a:t>
            </a:r>
            <a:endParaRPr/>
          </a:p>
        </p:txBody>
      </p:sp>
      <p:pic>
        <p:nvPicPr>
          <p:cNvPr id="1327" name="Google Shape;1327;p177"/>
          <p:cNvPicPr preferRelativeResize="0"/>
          <p:nvPr/>
        </p:nvPicPr>
        <p:blipFill>
          <a:blip r:embed="rId3">
            <a:alphaModFix/>
          </a:blip>
          <a:stretch>
            <a:fillRect/>
          </a:stretch>
        </p:blipFill>
        <p:spPr>
          <a:xfrm>
            <a:off x="137450" y="3758738"/>
            <a:ext cx="838200" cy="295275"/>
          </a:xfrm>
          <a:prstGeom prst="rect">
            <a:avLst/>
          </a:prstGeom>
          <a:noFill/>
          <a:ln>
            <a:noFill/>
          </a:ln>
        </p:spPr>
      </p:pic>
      <p:pic>
        <p:nvPicPr>
          <p:cNvPr descr="Creative Commons License" id="1328" name="Google Shape;1328;p177"/>
          <p:cNvPicPr preferRelativeResize="0"/>
          <p:nvPr/>
        </p:nvPicPr>
        <p:blipFill>
          <a:blip r:embed="rId4">
            <a:alphaModFix/>
          </a:blip>
          <a:stretch>
            <a:fillRect/>
          </a:stretch>
        </p:blipFill>
        <p:spPr>
          <a:xfrm>
            <a:off x="1957150" y="4054017"/>
            <a:ext cx="838200" cy="295275"/>
          </a:xfrm>
          <a:prstGeom prst="rect">
            <a:avLst/>
          </a:prstGeom>
          <a:noFill/>
          <a:ln>
            <a:noFill/>
          </a:ln>
        </p:spPr>
      </p:pic>
      <p:pic>
        <p:nvPicPr>
          <p:cNvPr id="1329" name="Google Shape;1329;p177"/>
          <p:cNvPicPr preferRelativeResize="0"/>
          <p:nvPr/>
        </p:nvPicPr>
        <p:blipFill>
          <a:blip r:embed="rId5">
            <a:alphaModFix/>
          </a:blip>
          <a:stretch>
            <a:fillRect/>
          </a:stretch>
        </p:blipFill>
        <p:spPr>
          <a:xfrm>
            <a:off x="6135050" y="4202925"/>
            <a:ext cx="838200" cy="295275"/>
          </a:xfrm>
          <a:prstGeom prst="rect">
            <a:avLst/>
          </a:prstGeom>
          <a:noFill/>
          <a:ln>
            <a:noFill/>
          </a:ln>
        </p:spPr>
      </p:pic>
      <p:pic>
        <p:nvPicPr>
          <p:cNvPr id="1330" name="Google Shape;1330;p177"/>
          <p:cNvPicPr preferRelativeResize="0"/>
          <p:nvPr/>
        </p:nvPicPr>
        <p:blipFill>
          <a:blip r:embed="rId6">
            <a:alphaModFix/>
          </a:blip>
          <a:stretch>
            <a:fillRect/>
          </a:stretch>
        </p:blipFill>
        <p:spPr>
          <a:xfrm>
            <a:off x="56125" y="2244083"/>
            <a:ext cx="1171575" cy="457200"/>
          </a:xfrm>
          <a:prstGeom prst="rect">
            <a:avLst/>
          </a:prstGeom>
          <a:noFill/>
          <a:ln>
            <a:noFill/>
          </a:ln>
        </p:spPr>
      </p:pic>
      <p:pic>
        <p:nvPicPr>
          <p:cNvPr id="1331" name="Google Shape;1331;p177"/>
          <p:cNvPicPr preferRelativeResize="0"/>
          <p:nvPr/>
        </p:nvPicPr>
        <p:blipFill rotWithShape="1">
          <a:blip r:embed="rId7">
            <a:alphaModFix/>
          </a:blip>
          <a:srcRect b="17099" l="4203" r="9134" t="16521"/>
          <a:stretch/>
        </p:blipFill>
        <p:spPr>
          <a:xfrm>
            <a:off x="1763200" y="2217988"/>
            <a:ext cx="1341000" cy="487875"/>
          </a:xfrm>
          <a:prstGeom prst="rect">
            <a:avLst/>
          </a:prstGeom>
          <a:noFill/>
          <a:ln>
            <a:noFill/>
          </a:ln>
        </p:spPr>
      </p:pic>
      <p:sp>
        <p:nvSpPr>
          <p:cNvPr id="1332" name="Google Shape;1332;p177"/>
          <p:cNvSpPr txBox="1"/>
          <p:nvPr/>
        </p:nvSpPr>
        <p:spPr>
          <a:xfrm>
            <a:off x="0" y="1628875"/>
            <a:ext cx="14061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9100"/>
                </a:solidFill>
              </a:rPr>
              <a:t>Cancer Biomarkers Database</a:t>
            </a:r>
            <a:endParaRPr b="1" sz="1000">
              <a:solidFill>
                <a:srgbClr val="FF9100"/>
              </a:solidFill>
            </a:endParaRPr>
          </a:p>
        </p:txBody>
      </p:sp>
      <p:pic>
        <p:nvPicPr>
          <p:cNvPr id="1333" name="Google Shape;1333;p177"/>
          <p:cNvPicPr preferRelativeResize="0"/>
          <p:nvPr/>
        </p:nvPicPr>
        <p:blipFill>
          <a:blip r:embed="rId8">
            <a:alphaModFix/>
          </a:blip>
          <a:stretch>
            <a:fillRect/>
          </a:stretch>
        </p:blipFill>
        <p:spPr>
          <a:xfrm>
            <a:off x="3693847" y="2302133"/>
            <a:ext cx="1498049" cy="341089"/>
          </a:xfrm>
          <a:prstGeom prst="rect">
            <a:avLst/>
          </a:prstGeom>
          <a:noFill/>
          <a:ln>
            <a:noFill/>
          </a:ln>
        </p:spPr>
      </p:pic>
      <p:sp>
        <p:nvSpPr>
          <p:cNvPr id="1334" name="Google Shape;1334;p177"/>
          <p:cNvSpPr txBox="1"/>
          <p:nvPr/>
        </p:nvSpPr>
        <p:spPr>
          <a:xfrm>
            <a:off x="-12" y="3077470"/>
            <a:ext cx="12276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More Permissive</a:t>
            </a:r>
            <a:endParaRPr b="1"/>
          </a:p>
        </p:txBody>
      </p:sp>
      <p:sp>
        <p:nvSpPr>
          <p:cNvPr id="1335" name="Google Shape;1335;p177"/>
          <p:cNvSpPr txBox="1"/>
          <p:nvPr/>
        </p:nvSpPr>
        <p:spPr>
          <a:xfrm>
            <a:off x="7916388" y="3091245"/>
            <a:ext cx="12276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Less Permissive</a:t>
            </a:r>
            <a:endParaRPr b="1"/>
          </a:p>
        </p:txBody>
      </p:sp>
      <p:pic>
        <p:nvPicPr>
          <p:cNvPr id="1336" name="Google Shape;1336;p177"/>
          <p:cNvPicPr preferRelativeResize="0"/>
          <p:nvPr/>
        </p:nvPicPr>
        <p:blipFill>
          <a:blip r:embed="rId9">
            <a:alphaModFix/>
          </a:blip>
          <a:stretch>
            <a:fillRect/>
          </a:stretch>
        </p:blipFill>
        <p:spPr>
          <a:xfrm>
            <a:off x="5717299" y="2163051"/>
            <a:ext cx="1673700" cy="619260"/>
          </a:xfrm>
          <a:prstGeom prst="rect">
            <a:avLst/>
          </a:prstGeom>
          <a:noFill/>
          <a:ln>
            <a:noFill/>
          </a:ln>
        </p:spPr>
      </p:pic>
      <p:pic>
        <p:nvPicPr>
          <p:cNvPr id="1337" name="Google Shape;1337;p177"/>
          <p:cNvPicPr preferRelativeResize="0"/>
          <p:nvPr/>
        </p:nvPicPr>
        <p:blipFill>
          <a:blip r:embed="rId10">
            <a:alphaModFix/>
          </a:blip>
          <a:stretch>
            <a:fillRect/>
          </a:stretch>
        </p:blipFill>
        <p:spPr>
          <a:xfrm>
            <a:off x="61125" y="1352977"/>
            <a:ext cx="1283850" cy="209449"/>
          </a:xfrm>
          <a:prstGeom prst="rect">
            <a:avLst/>
          </a:prstGeom>
          <a:noFill/>
          <a:ln>
            <a:noFill/>
          </a:ln>
        </p:spPr>
      </p:pic>
      <p:pic>
        <p:nvPicPr>
          <p:cNvPr id="1338" name="Google Shape;1338;p177"/>
          <p:cNvPicPr preferRelativeResize="0"/>
          <p:nvPr/>
        </p:nvPicPr>
        <p:blipFill>
          <a:blip r:embed="rId11">
            <a:alphaModFix/>
          </a:blip>
          <a:stretch>
            <a:fillRect/>
          </a:stretch>
        </p:blipFill>
        <p:spPr>
          <a:xfrm>
            <a:off x="1857663" y="1591678"/>
            <a:ext cx="1037168" cy="392100"/>
          </a:xfrm>
          <a:prstGeom prst="rect">
            <a:avLst/>
          </a:prstGeom>
          <a:noFill/>
          <a:ln>
            <a:noFill/>
          </a:ln>
        </p:spPr>
      </p:pic>
      <p:sp>
        <p:nvSpPr>
          <p:cNvPr id="1339" name="Google Shape;1339;p177"/>
          <p:cNvSpPr txBox="1"/>
          <p:nvPr/>
        </p:nvSpPr>
        <p:spPr>
          <a:xfrm>
            <a:off x="7260000" y="3609830"/>
            <a:ext cx="1884000" cy="59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Paid-Access Only</a:t>
            </a:r>
            <a:endParaRPr/>
          </a:p>
        </p:txBody>
      </p:sp>
      <p:pic>
        <p:nvPicPr>
          <p:cNvPr id="1340" name="Google Shape;1340;p177"/>
          <p:cNvPicPr preferRelativeResize="0"/>
          <p:nvPr/>
        </p:nvPicPr>
        <p:blipFill>
          <a:blip r:embed="rId12">
            <a:alphaModFix/>
          </a:blip>
          <a:stretch>
            <a:fillRect/>
          </a:stretch>
        </p:blipFill>
        <p:spPr>
          <a:xfrm>
            <a:off x="3430589" y="1567003"/>
            <a:ext cx="2024578" cy="48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VCF - Info fields</a:t>
            </a:r>
            <a:endParaRPr/>
          </a:p>
        </p:txBody>
      </p:sp>
      <p:pic>
        <p:nvPicPr>
          <p:cNvPr id="397" name="Google Shape;397;p73"/>
          <p:cNvPicPr preferRelativeResize="0"/>
          <p:nvPr/>
        </p:nvPicPr>
        <p:blipFill>
          <a:blip r:embed="rId3">
            <a:alphaModFix/>
          </a:blip>
          <a:stretch>
            <a:fillRect/>
          </a:stretch>
        </p:blipFill>
        <p:spPr>
          <a:xfrm>
            <a:off x="2840500" y="158411"/>
            <a:ext cx="6303501" cy="48326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VCF - Info fields</a:t>
            </a:r>
            <a:endParaRPr/>
          </a:p>
        </p:txBody>
      </p:sp>
      <p:pic>
        <p:nvPicPr>
          <p:cNvPr id="403" name="Google Shape;403;p74"/>
          <p:cNvPicPr preferRelativeResize="0"/>
          <p:nvPr/>
        </p:nvPicPr>
        <p:blipFill>
          <a:blip r:embed="rId3">
            <a:alphaModFix/>
          </a:blip>
          <a:stretch>
            <a:fillRect/>
          </a:stretch>
        </p:blipFill>
        <p:spPr>
          <a:xfrm>
            <a:off x="2840500" y="158411"/>
            <a:ext cx="6303501" cy="4832688"/>
          </a:xfrm>
          <a:prstGeom prst="rect">
            <a:avLst/>
          </a:prstGeom>
          <a:noFill/>
          <a:ln>
            <a:noFill/>
          </a:ln>
        </p:spPr>
      </p:pic>
      <p:sp>
        <p:nvSpPr>
          <p:cNvPr id="404" name="Google Shape;404;p74"/>
          <p:cNvSpPr/>
          <p:nvPr/>
        </p:nvSpPr>
        <p:spPr>
          <a:xfrm>
            <a:off x="2840500" y="2517825"/>
            <a:ext cx="6303600" cy="26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5"/>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411" name="Google Shape;411;p75"/>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412" name="Google Shape;412;p75"/>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413" name="Google Shape;413;p75"/>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14" name="Google Shape;414;p75"/>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15" name="Google Shape;415;p75"/>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5"/>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Info Field: END</a:t>
            </a:r>
            <a:endParaRPr sz="2500">
              <a:solidFill>
                <a:schemeClr val="dk1"/>
              </a:solidFill>
            </a:endParaRPr>
          </a:p>
        </p:txBody>
      </p:sp>
      <p:sp>
        <p:nvSpPr>
          <p:cNvPr id="417" name="Google Shape;417;p75"/>
          <p:cNvSpPr/>
          <p:nvPr/>
        </p:nvSpPr>
        <p:spPr>
          <a:xfrm rot="5400000">
            <a:off x="4545113" y="2152250"/>
            <a:ext cx="838200" cy="295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76"/>
          <p:cNvGrpSpPr/>
          <p:nvPr/>
        </p:nvGrpSpPr>
        <p:grpSpPr>
          <a:xfrm>
            <a:off x="364575" y="1170125"/>
            <a:ext cx="8467725" cy="3714750"/>
            <a:chOff x="364575" y="1170125"/>
            <a:chExt cx="8467725" cy="3714750"/>
          </a:xfrm>
        </p:grpSpPr>
        <p:pic>
          <p:nvPicPr>
            <p:cNvPr id="423" name="Google Shape;423;p76"/>
            <p:cNvPicPr preferRelativeResize="0"/>
            <p:nvPr/>
          </p:nvPicPr>
          <p:blipFill>
            <a:blip r:embed="rId3">
              <a:alphaModFix/>
            </a:blip>
            <a:stretch>
              <a:fillRect/>
            </a:stretch>
          </p:blipFill>
          <p:spPr>
            <a:xfrm>
              <a:off x="364575" y="1170125"/>
              <a:ext cx="8467725" cy="3714750"/>
            </a:xfrm>
            <a:prstGeom prst="rect">
              <a:avLst/>
            </a:prstGeom>
            <a:noFill/>
            <a:ln>
              <a:noFill/>
            </a:ln>
          </p:spPr>
        </p:pic>
        <p:sp>
          <p:nvSpPr>
            <p:cNvPr id="424" name="Google Shape;424;p76"/>
            <p:cNvSpPr/>
            <p:nvPr/>
          </p:nvSpPr>
          <p:spPr>
            <a:xfrm>
              <a:off x="5162475" y="4330175"/>
              <a:ext cx="2136900" cy="213600"/>
            </a:xfrm>
            <a:prstGeom prst="rect">
              <a:avLst/>
            </a:prstGeom>
            <a:solidFill>
              <a:srgbClr val="F7F8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Variant Call Format - Format and Samples</a:t>
            </a:r>
            <a:endParaRPr/>
          </a:p>
        </p:txBody>
      </p:sp>
      <p:sp>
        <p:nvSpPr>
          <p:cNvPr id="426" name="Google Shape;426;p76"/>
          <p:cNvSpPr/>
          <p:nvPr/>
        </p:nvSpPr>
        <p:spPr>
          <a:xfrm>
            <a:off x="364575" y="4280825"/>
            <a:ext cx="8408400" cy="57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7"/>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433" name="Google Shape;433;p77"/>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434" name="Google Shape;434;p77"/>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435" name="Google Shape;435;p77"/>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36" name="Google Shape;436;p77"/>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37" name="Google Shape;437;p77"/>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7"/>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Info Field: END</a:t>
            </a:r>
            <a:endParaRPr sz="2500">
              <a:solidFill>
                <a:schemeClr val="dk1"/>
              </a:solidFill>
            </a:endParaRPr>
          </a:p>
        </p:txBody>
      </p:sp>
      <p:sp>
        <p:nvSpPr>
          <p:cNvPr id="439" name="Google Shape;439;p77"/>
          <p:cNvSpPr/>
          <p:nvPr/>
        </p:nvSpPr>
        <p:spPr>
          <a:xfrm rot="5400000">
            <a:off x="5070413" y="1729100"/>
            <a:ext cx="838200" cy="295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7"/>
          <p:cNvSpPr/>
          <p:nvPr/>
        </p:nvSpPr>
        <p:spPr>
          <a:xfrm rot="5400000">
            <a:off x="5705138" y="1729100"/>
            <a:ext cx="838200" cy="295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7"/>
          <p:cNvSpPr/>
          <p:nvPr/>
        </p:nvSpPr>
        <p:spPr>
          <a:xfrm rot="5400000">
            <a:off x="6208538" y="1729100"/>
            <a:ext cx="838200" cy="295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VCF - Format Fields</a:t>
            </a:r>
            <a:endParaRPr/>
          </a:p>
        </p:txBody>
      </p:sp>
      <p:pic>
        <p:nvPicPr>
          <p:cNvPr id="447" name="Google Shape;447;p78"/>
          <p:cNvPicPr preferRelativeResize="0"/>
          <p:nvPr/>
        </p:nvPicPr>
        <p:blipFill>
          <a:blip r:embed="rId3">
            <a:alphaModFix/>
          </a:blip>
          <a:stretch>
            <a:fillRect/>
          </a:stretch>
        </p:blipFill>
        <p:spPr>
          <a:xfrm>
            <a:off x="4123625" y="331425"/>
            <a:ext cx="4708675" cy="463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VCF - Format Fields</a:t>
            </a:r>
            <a:endParaRPr/>
          </a:p>
        </p:txBody>
      </p:sp>
      <p:pic>
        <p:nvPicPr>
          <p:cNvPr id="453" name="Google Shape;453;p79"/>
          <p:cNvPicPr preferRelativeResize="0"/>
          <p:nvPr/>
        </p:nvPicPr>
        <p:blipFill>
          <a:blip r:embed="rId3">
            <a:alphaModFix/>
          </a:blip>
          <a:stretch>
            <a:fillRect/>
          </a:stretch>
        </p:blipFill>
        <p:spPr>
          <a:xfrm>
            <a:off x="4123625" y="331425"/>
            <a:ext cx="4708675" cy="4638550"/>
          </a:xfrm>
          <a:prstGeom prst="rect">
            <a:avLst/>
          </a:prstGeom>
          <a:noFill/>
          <a:ln>
            <a:noFill/>
          </a:ln>
        </p:spPr>
      </p:pic>
      <p:sp>
        <p:nvSpPr>
          <p:cNvPr id="454" name="Google Shape;454;p79"/>
          <p:cNvSpPr/>
          <p:nvPr/>
        </p:nvSpPr>
        <p:spPr>
          <a:xfrm>
            <a:off x="4123625" y="3202500"/>
            <a:ext cx="4708800" cy="33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0"/>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461" name="Google Shape;461;p80"/>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462" name="Google Shape;462;p80"/>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463" name="Google Shape;463;p80"/>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64" name="Google Shape;464;p80"/>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65" name="Google Shape;465;p80"/>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0"/>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Format Field: GT</a:t>
            </a:r>
            <a:endParaRPr sz="2500">
              <a:solidFill>
                <a:schemeClr val="dk1"/>
              </a:solidFill>
            </a:endParaRPr>
          </a:p>
        </p:txBody>
      </p:sp>
      <p:sp>
        <p:nvSpPr>
          <p:cNvPr id="467" name="Google Shape;467;p80"/>
          <p:cNvSpPr/>
          <p:nvPr/>
        </p:nvSpPr>
        <p:spPr>
          <a:xfrm>
            <a:off x="5931625" y="2408100"/>
            <a:ext cx="211500" cy="33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0"/>
          <p:cNvSpPr/>
          <p:nvPr/>
        </p:nvSpPr>
        <p:spPr>
          <a:xfrm>
            <a:off x="6405850" y="2408100"/>
            <a:ext cx="211500" cy="45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0"/>
          <p:cNvSpPr/>
          <p:nvPr/>
        </p:nvSpPr>
        <p:spPr>
          <a:xfrm>
            <a:off x="5347950" y="2408100"/>
            <a:ext cx="131100" cy="45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0"/>
          <p:cNvSpPr/>
          <p:nvPr/>
        </p:nvSpPr>
        <p:spPr>
          <a:xfrm>
            <a:off x="5931625" y="2738400"/>
            <a:ext cx="116700" cy="99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 should be familiar with...</a:t>
            </a:r>
            <a:endParaRPr/>
          </a:p>
        </p:txBody>
      </p:sp>
      <p:sp>
        <p:nvSpPr>
          <p:cNvPr id="300" name="Google Shape;30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NGS File Formats</a:t>
            </a:r>
            <a:endParaRPr sz="2300"/>
          </a:p>
          <a:p>
            <a:pPr indent="-374650" lvl="0" marL="457200" rtl="0" algn="l">
              <a:spcBef>
                <a:spcPts val="0"/>
              </a:spcBef>
              <a:spcAft>
                <a:spcPts val="0"/>
              </a:spcAft>
              <a:buSzPts val="2300"/>
              <a:buChar char="●"/>
            </a:pPr>
            <a:r>
              <a:rPr lang="en" sz="2300"/>
              <a:t>Fundamentals of sequence alignment</a:t>
            </a:r>
            <a:endParaRPr sz="2300"/>
          </a:p>
          <a:p>
            <a:pPr indent="-374650" lvl="0" marL="457200" rtl="0" algn="l">
              <a:spcBef>
                <a:spcPts val="0"/>
              </a:spcBef>
              <a:spcAft>
                <a:spcPts val="0"/>
              </a:spcAft>
              <a:buSzPts val="2300"/>
              <a:buChar char="●"/>
            </a:pPr>
            <a:r>
              <a:rPr lang="en" sz="2300"/>
              <a:t>Variant calling</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VCF - Format Fields</a:t>
            </a:r>
            <a:endParaRPr/>
          </a:p>
        </p:txBody>
      </p:sp>
      <p:pic>
        <p:nvPicPr>
          <p:cNvPr id="476" name="Google Shape;476;p81"/>
          <p:cNvPicPr preferRelativeResize="0"/>
          <p:nvPr/>
        </p:nvPicPr>
        <p:blipFill>
          <a:blip r:embed="rId3">
            <a:alphaModFix/>
          </a:blip>
          <a:stretch>
            <a:fillRect/>
          </a:stretch>
        </p:blipFill>
        <p:spPr>
          <a:xfrm>
            <a:off x="477600" y="1503900"/>
            <a:ext cx="8406050" cy="23551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2"/>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483" name="Google Shape;483;p82"/>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484" name="Google Shape;484;p82"/>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485" name="Google Shape;485;p82"/>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486" name="Google Shape;486;p82"/>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487" name="Google Shape;487;p82"/>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2"/>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Format Field: GT</a:t>
            </a:r>
            <a:endParaRPr sz="2500">
              <a:solidFill>
                <a:schemeClr val="dk1"/>
              </a:solidFill>
            </a:endParaRPr>
          </a:p>
        </p:txBody>
      </p:sp>
      <p:sp>
        <p:nvSpPr>
          <p:cNvPr id="489" name="Google Shape;489;p82"/>
          <p:cNvSpPr/>
          <p:nvPr/>
        </p:nvSpPr>
        <p:spPr>
          <a:xfrm>
            <a:off x="5931625" y="2408100"/>
            <a:ext cx="211500" cy="354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2"/>
          <p:cNvSpPr/>
          <p:nvPr/>
        </p:nvSpPr>
        <p:spPr>
          <a:xfrm>
            <a:off x="6405850" y="2408100"/>
            <a:ext cx="211500" cy="45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2"/>
          <p:cNvSpPr/>
          <p:nvPr/>
        </p:nvSpPr>
        <p:spPr>
          <a:xfrm>
            <a:off x="5347950" y="2408100"/>
            <a:ext cx="131100" cy="45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2"/>
          <p:cNvSpPr/>
          <p:nvPr/>
        </p:nvSpPr>
        <p:spPr>
          <a:xfrm>
            <a:off x="1813400" y="2538925"/>
            <a:ext cx="5048100" cy="11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2"/>
          <p:cNvSpPr txBox="1"/>
          <p:nvPr/>
        </p:nvSpPr>
        <p:spPr>
          <a:xfrm>
            <a:off x="7200900" y="1729100"/>
            <a:ext cx="186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 = C</a:t>
            </a:r>
            <a:endParaRPr/>
          </a:p>
          <a:p>
            <a:pPr indent="0" lvl="0" marL="0" rtl="0" algn="l">
              <a:spcBef>
                <a:spcPts val="0"/>
              </a:spcBef>
              <a:spcAft>
                <a:spcPts val="0"/>
              </a:spcAft>
              <a:buNone/>
            </a:pPr>
            <a:r>
              <a:rPr lang="en"/>
              <a:t>Alt1 = T</a:t>
            </a:r>
            <a:endParaRPr/>
          </a:p>
          <a:p>
            <a:pPr indent="0" lvl="0" marL="0" rtl="0" algn="l">
              <a:spcBef>
                <a:spcPts val="0"/>
              </a:spcBef>
              <a:spcAft>
                <a:spcPts val="0"/>
              </a:spcAft>
              <a:buNone/>
            </a:pPr>
            <a:r>
              <a:rPr lang="en"/>
              <a:t>Alt2 = 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Sample 1: C | T</a:t>
            </a:r>
            <a:endParaRPr/>
          </a:p>
          <a:p>
            <a:pPr indent="0" lvl="0" marL="0" rtl="0" algn="l">
              <a:spcBef>
                <a:spcPts val="0"/>
              </a:spcBef>
              <a:spcAft>
                <a:spcPts val="0"/>
              </a:spcAft>
              <a:buNone/>
            </a:pPr>
            <a:r>
              <a:rPr lang="en"/>
              <a:t>Sample 2: CT / 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83"/>
          <p:cNvSpPr txBox="1"/>
          <p:nvPr>
            <p:ph type="title"/>
          </p:nvPr>
        </p:nvSpPr>
        <p:spPr>
          <a:xfrm>
            <a:off x="311700" y="135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phasing important for variant interpretation?</a:t>
            </a:r>
            <a:endParaRPr/>
          </a:p>
        </p:txBody>
      </p:sp>
      <p:pic>
        <p:nvPicPr>
          <p:cNvPr id="500" name="Google Shape;500;p83"/>
          <p:cNvPicPr preferRelativeResize="0"/>
          <p:nvPr/>
        </p:nvPicPr>
        <p:blipFill>
          <a:blip r:embed="rId3">
            <a:alphaModFix/>
          </a:blip>
          <a:stretch>
            <a:fillRect/>
          </a:stretch>
        </p:blipFill>
        <p:spPr>
          <a:xfrm>
            <a:off x="1732125" y="983825"/>
            <a:ext cx="5679745" cy="3820975"/>
          </a:xfrm>
          <a:prstGeom prst="rect">
            <a:avLst/>
          </a:prstGeom>
          <a:noFill/>
          <a:ln>
            <a:noFill/>
          </a:ln>
        </p:spPr>
      </p:pic>
      <p:sp>
        <p:nvSpPr>
          <p:cNvPr id="501" name="Google Shape;501;p83"/>
          <p:cNvSpPr txBox="1"/>
          <p:nvPr/>
        </p:nvSpPr>
        <p:spPr>
          <a:xfrm>
            <a:off x="209675" y="4804800"/>
            <a:ext cx="804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https://gnomad.broadinstitute.org/news/2021-07-variant-co-occurrence-phasing-information-in-gnomad/</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4"/>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508" name="Google Shape;508;p84"/>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509" name="Google Shape;509;p84"/>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510" name="Google Shape;510;p84"/>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511" name="Google Shape;511;p84"/>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512" name="Google Shape;512;p84"/>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4"/>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Format Field: GT</a:t>
            </a:r>
            <a:endParaRPr sz="2500">
              <a:solidFill>
                <a:schemeClr val="dk1"/>
              </a:solidFill>
            </a:endParaRPr>
          </a:p>
        </p:txBody>
      </p:sp>
      <p:sp>
        <p:nvSpPr>
          <p:cNvPr id="514" name="Google Shape;514;p84"/>
          <p:cNvSpPr/>
          <p:nvPr/>
        </p:nvSpPr>
        <p:spPr>
          <a:xfrm>
            <a:off x="5931625" y="2524125"/>
            <a:ext cx="211500" cy="237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4"/>
          <p:cNvSpPr/>
          <p:nvPr/>
        </p:nvSpPr>
        <p:spPr>
          <a:xfrm>
            <a:off x="5347950" y="2518650"/>
            <a:ext cx="131100" cy="237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4"/>
          <p:cNvSpPr txBox="1"/>
          <p:nvPr/>
        </p:nvSpPr>
        <p:spPr>
          <a:xfrm>
            <a:off x="7200900" y="1729100"/>
            <a:ext cx="186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Sample 1:</a:t>
            </a:r>
            <a:endParaRPr/>
          </a:p>
          <a:p>
            <a:pPr indent="0" lvl="0" marL="0" rtl="0" algn="l">
              <a:spcBef>
                <a:spcPts val="0"/>
              </a:spcBef>
              <a:spcAft>
                <a:spcPts val="0"/>
              </a:spcAft>
              <a:buNone/>
            </a:pPr>
            <a:r>
              <a:rPr lang="en"/>
              <a:t>2 C phased with 5 </a:t>
            </a:r>
            <a:r>
              <a:rPr lang="en">
                <a:solidFill>
                  <a:srgbClr val="FF0000"/>
                </a:solidFill>
              </a:rPr>
              <a:t>G</a:t>
            </a:r>
            <a:endParaRPr>
              <a:solidFill>
                <a:srgbClr val="FF0000"/>
              </a:solidFill>
            </a:endParaRPr>
          </a:p>
          <a:p>
            <a:pPr indent="0" lvl="0" marL="0" rtl="0" algn="l">
              <a:spcBef>
                <a:spcPts val="0"/>
              </a:spcBef>
              <a:spcAft>
                <a:spcPts val="0"/>
              </a:spcAft>
              <a:buNone/>
            </a:pPr>
            <a:r>
              <a:rPr lang="en"/>
              <a:t>2 </a:t>
            </a:r>
            <a:r>
              <a:rPr lang="en">
                <a:solidFill>
                  <a:srgbClr val="FF0000"/>
                </a:solidFill>
              </a:rPr>
              <a:t>T</a:t>
            </a:r>
            <a:r>
              <a:rPr lang="en"/>
              <a:t> phased with 5 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523" name="Google Shape;523;p85"/>
          <p:cNvSpPr txBox="1"/>
          <p:nvPr>
            <p:ph idx="1" type="body"/>
          </p:nvPr>
        </p:nvSpPr>
        <p:spPr>
          <a:xfrm>
            <a:off x="311700" y="1617675"/>
            <a:ext cx="2821800" cy="29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How do we represent sequencing instrument data for a sample?</a:t>
            </a:r>
            <a:endParaRPr/>
          </a:p>
          <a:p>
            <a:pPr indent="0" lvl="0" marL="0" rtl="0" algn="l">
              <a:spcBef>
                <a:spcPts val="1200"/>
              </a:spcBef>
              <a:spcAft>
                <a:spcPts val="0"/>
              </a:spcAft>
              <a:buNone/>
            </a:pPr>
            <a:r>
              <a:rPr i="1" lang="en"/>
              <a:t>How do we represent all of the data across multiple samples?</a:t>
            </a:r>
            <a:endParaRPr i="1"/>
          </a:p>
          <a:p>
            <a:pPr indent="-203200" lvl="0" marL="228600" rtl="0" algn="l">
              <a:spcBef>
                <a:spcPts val="1200"/>
              </a:spcBef>
              <a:spcAft>
                <a:spcPts val="0"/>
              </a:spcAft>
              <a:buSzPts val="1400"/>
              <a:buChar char="●"/>
            </a:pPr>
            <a:r>
              <a:rPr lang="en"/>
              <a:t>“Foundational standards”</a:t>
            </a:r>
            <a:endParaRPr/>
          </a:p>
          <a:p>
            <a:pPr indent="-203200" lvl="0" marL="228600" rtl="0" algn="l">
              <a:spcBef>
                <a:spcPts val="0"/>
              </a:spcBef>
              <a:spcAft>
                <a:spcPts val="0"/>
              </a:spcAft>
              <a:buSzPts val="1400"/>
              <a:buChar char="●"/>
            </a:pPr>
            <a:r>
              <a:rPr lang="en"/>
              <a:t>Focus on file formats</a:t>
            </a:r>
            <a:endParaRPr/>
          </a:p>
          <a:p>
            <a:pPr indent="-203200" lvl="0" marL="228600" rtl="0" algn="l">
              <a:spcBef>
                <a:spcPts val="0"/>
              </a:spcBef>
              <a:spcAft>
                <a:spcPts val="0"/>
              </a:spcAft>
              <a:buSzPts val="1400"/>
              <a:buChar char="●"/>
            </a:pPr>
            <a:r>
              <a:rPr lang="en"/>
              <a:t>Most widespread adoption</a:t>
            </a:r>
            <a:endParaRPr/>
          </a:p>
          <a:p>
            <a:pPr indent="-203200" lvl="0" marL="228600" rtl="0" algn="l">
              <a:spcBef>
                <a:spcPts val="0"/>
              </a:spcBef>
              <a:spcAft>
                <a:spcPts val="0"/>
              </a:spcAft>
              <a:buSzPts val="1400"/>
              <a:buChar char="●"/>
            </a:pPr>
            <a:r>
              <a:rPr lang="en"/>
              <a:t>Computational emphasis</a:t>
            </a:r>
            <a:endParaRPr/>
          </a:p>
        </p:txBody>
      </p:sp>
      <p:sp>
        <p:nvSpPr>
          <p:cNvPr id="524" name="Google Shape;524;p85"/>
          <p:cNvSpPr txBox="1"/>
          <p:nvPr/>
        </p:nvSpPr>
        <p:spPr>
          <a:xfrm>
            <a:off x="320074"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High-throughput computing</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531" name="Google Shape;531;p86"/>
          <p:cNvSpPr txBox="1"/>
          <p:nvPr>
            <p:ph idx="1" type="body"/>
          </p:nvPr>
        </p:nvSpPr>
        <p:spPr>
          <a:xfrm>
            <a:off x="3156902" y="1617675"/>
            <a:ext cx="2821800" cy="29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How do we compactly describe genomic variation in a way that humans readily understand it?</a:t>
            </a:r>
            <a:endParaRPr i="1"/>
          </a:p>
          <a:p>
            <a:pPr indent="0" lvl="0" marL="0" rtl="0" algn="l">
              <a:spcBef>
                <a:spcPts val="1200"/>
              </a:spcBef>
              <a:spcAft>
                <a:spcPts val="0"/>
              </a:spcAft>
              <a:buNone/>
            </a:pPr>
            <a:r>
              <a:rPr i="1" lang="en"/>
              <a:t>How do we encode sufficient information to do this accurately?</a:t>
            </a:r>
            <a:endParaRPr/>
          </a:p>
          <a:p>
            <a:pPr indent="0" lvl="0" marL="0" rtl="0" algn="l">
              <a:spcBef>
                <a:spcPts val="1200"/>
              </a:spcBef>
              <a:spcAft>
                <a:spcPts val="1200"/>
              </a:spcAft>
              <a:buNone/>
            </a:pPr>
            <a:r>
              <a:t/>
            </a:r>
            <a:endParaRPr/>
          </a:p>
        </p:txBody>
      </p:sp>
      <p:sp>
        <p:nvSpPr>
          <p:cNvPr id="532" name="Google Shape;532;p86"/>
          <p:cNvSpPr txBox="1"/>
          <p:nvPr/>
        </p:nvSpPr>
        <p:spPr>
          <a:xfrm>
            <a:off x="31652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Clinical / biomedical reporting</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Variant</a:t>
            </a:r>
            <a:r>
              <a:rPr lang="en"/>
              <a:t> Nomenclature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Variant Nomenclature</a:t>
            </a:r>
            <a:endParaRPr/>
          </a:p>
        </p:txBody>
      </p:sp>
      <p:sp>
        <p:nvSpPr>
          <p:cNvPr id="543" name="Google Shape;543;p88"/>
          <p:cNvSpPr txBox="1"/>
          <p:nvPr>
            <p:ph type="title"/>
          </p:nvPr>
        </p:nvSpPr>
        <p:spPr>
          <a:xfrm>
            <a:off x="311700" y="29926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0000"/>
                </a:solidFill>
              </a:rPr>
              <a:t>…in the news!</a:t>
            </a:r>
            <a:endParaRPr b="1">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Genomic Data Cracks Cold Case</a:t>
            </a:r>
            <a:endParaRPr/>
          </a:p>
        </p:txBody>
      </p:sp>
      <p:pic>
        <p:nvPicPr>
          <p:cNvPr id="549" name="Google Shape;549;p89"/>
          <p:cNvPicPr preferRelativeResize="0"/>
          <p:nvPr/>
        </p:nvPicPr>
        <p:blipFill rotWithShape="1">
          <a:blip r:embed="rId3">
            <a:alphaModFix/>
          </a:blip>
          <a:srcRect b="0" l="0" r="0" t="33774"/>
          <a:stretch/>
        </p:blipFill>
        <p:spPr>
          <a:xfrm>
            <a:off x="1014275" y="1159071"/>
            <a:ext cx="5679825" cy="2530400"/>
          </a:xfrm>
          <a:prstGeom prst="rect">
            <a:avLst/>
          </a:prstGeom>
          <a:noFill/>
          <a:ln>
            <a:noFill/>
          </a:ln>
        </p:spPr>
      </p:pic>
      <p:sp>
        <p:nvSpPr>
          <p:cNvPr id="550" name="Google Shape;550;p89"/>
          <p:cNvSpPr txBox="1"/>
          <p:nvPr/>
        </p:nvSpPr>
        <p:spPr>
          <a:xfrm>
            <a:off x="4220300" y="3705150"/>
            <a:ext cx="34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hlink"/>
                </a:solidFill>
                <a:hlinkClick r:id="rId4"/>
              </a:rPr>
              <a:t>Daily Mail</a:t>
            </a:r>
            <a:r>
              <a:rPr lang="en" u="sng">
                <a:solidFill>
                  <a:schemeClr val="hlink"/>
                </a:solidFill>
                <a:hlinkClick r:id="rId5"/>
              </a:rPr>
              <a:t>, September 6, 2014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90"/>
          <p:cNvPicPr preferRelativeResize="0"/>
          <p:nvPr/>
        </p:nvPicPr>
        <p:blipFill rotWithShape="1">
          <a:blip r:embed="rId3">
            <a:alphaModFix/>
          </a:blip>
          <a:srcRect b="0" l="0" r="0" t="33774"/>
          <a:stretch/>
        </p:blipFill>
        <p:spPr>
          <a:xfrm>
            <a:off x="1014275" y="1159071"/>
            <a:ext cx="5679825" cy="2530400"/>
          </a:xfrm>
          <a:prstGeom prst="rect">
            <a:avLst/>
          </a:prstGeom>
          <a:noFill/>
          <a:ln>
            <a:noFill/>
          </a:ln>
        </p:spPr>
      </p:pic>
      <p:sp>
        <p:nvSpPr>
          <p:cNvPr id="556" name="Google Shape;556;p90"/>
          <p:cNvSpPr txBox="1"/>
          <p:nvPr/>
        </p:nvSpPr>
        <p:spPr>
          <a:xfrm>
            <a:off x="4220300" y="3705150"/>
            <a:ext cx="34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u="sng">
                <a:solidFill>
                  <a:schemeClr val="hlink"/>
                </a:solidFill>
                <a:hlinkClick r:id="rId4"/>
              </a:rPr>
              <a:t>Daily Mail</a:t>
            </a:r>
            <a:r>
              <a:rPr lang="en" u="sng">
                <a:solidFill>
                  <a:schemeClr val="hlink"/>
                </a:solidFill>
                <a:hlinkClick r:id="rId5"/>
              </a:rPr>
              <a:t>, September 9, 2014</a:t>
            </a:r>
            <a:endParaRPr/>
          </a:p>
        </p:txBody>
      </p:sp>
      <p:sp>
        <p:nvSpPr>
          <p:cNvPr id="557" name="Google Shape;557;p90"/>
          <p:cNvSpPr/>
          <p:nvPr/>
        </p:nvSpPr>
        <p:spPr>
          <a:xfrm>
            <a:off x="921325" y="1099650"/>
            <a:ext cx="6112500" cy="3130500"/>
          </a:xfrm>
          <a:prstGeom prst="rect">
            <a:avLst/>
          </a:prstGeom>
          <a:solidFill>
            <a:srgbClr val="FFFFFF">
              <a:alpha val="96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0"/>
          <p:cNvSpPr txBox="1"/>
          <p:nvPr/>
        </p:nvSpPr>
        <p:spPr>
          <a:xfrm>
            <a:off x="2714500" y="2319013"/>
            <a:ext cx="521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t>six weeks later…</a:t>
            </a:r>
            <a:endParaRPr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307" name="Google Shape;307;p64"/>
          <p:cNvSpPr txBox="1"/>
          <p:nvPr/>
        </p:nvSpPr>
        <p:spPr>
          <a:xfrm>
            <a:off x="320074"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High-throughput computing</a:t>
            </a:r>
            <a:endParaRPr b="1"/>
          </a:p>
        </p:txBody>
      </p:sp>
      <p:sp>
        <p:nvSpPr>
          <p:cNvPr id="308" name="Google Shape;308;p64"/>
          <p:cNvSpPr txBox="1"/>
          <p:nvPr/>
        </p:nvSpPr>
        <p:spPr>
          <a:xfrm>
            <a:off x="31652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Clinical / biomedical reporting</a:t>
            </a:r>
            <a:endParaRPr b="1"/>
          </a:p>
        </p:txBody>
      </p:sp>
      <p:sp>
        <p:nvSpPr>
          <p:cNvPr id="309" name="Google Shape;309;p64"/>
          <p:cNvSpPr txBox="1"/>
          <p:nvPr/>
        </p:nvSpPr>
        <p:spPr>
          <a:xfrm>
            <a:off x="60104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Computer-driven discovery</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Genomic Data Cracks Cold Case… or does it?</a:t>
            </a:r>
            <a:endParaRPr/>
          </a:p>
        </p:txBody>
      </p:sp>
      <p:pic>
        <p:nvPicPr>
          <p:cNvPr id="564" name="Google Shape;564;p91"/>
          <p:cNvPicPr preferRelativeResize="0"/>
          <p:nvPr/>
        </p:nvPicPr>
        <p:blipFill>
          <a:blip r:embed="rId3">
            <a:alphaModFix/>
          </a:blip>
          <a:stretch>
            <a:fillRect/>
          </a:stretch>
        </p:blipFill>
        <p:spPr>
          <a:xfrm>
            <a:off x="152400" y="1411088"/>
            <a:ext cx="8839197" cy="2321313"/>
          </a:xfrm>
          <a:prstGeom prst="rect">
            <a:avLst/>
          </a:prstGeom>
          <a:noFill/>
          <a:ln>
            <a:noFill/>
          </a:ln>
        </p:spPr>
      </p:pic>
      <p:sp>
        <p:nvSpPr>
          <p:cNvPr id="565" name="Google Shape;565;p91"/>
          <p:cNvSpPr txBox="1"/>
          <p:nvPr/>
        </p:nvSpPr>
        <p:spPr>
          <a:xfrm>
            <a:off x="5404500" y="3992450"/>
            <a:ext cx="3427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u="sng">
                <a:solidFill>
                  <a:schemeClr val="hlink"/>
                </a:solidFill>
                <a:hlinkClick r:id="rId4"/>
              </a:rPr>
              <a:t>The Independent</a:t>
            </a:r>
            <a:r>
              <a:rPr lang="en" u="sng">
                <a:solidFill>
                  <a:schemeClr val="hlink"/>
                </a:solidFill>
                <a:hlinkClick r:id="rId5"/>
              </a:rPr>
              <a:t>, October 20, 2014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92"/>
          <p:cNvPicPr preferRelativeResize="0"/>
          <p:nvPr/>
        </p:nvPicPr>
        <p:blipFill>
          <a:blip r:embed="rId3">
            <a:alphaModFix/>
          </a:blip>
          <a:stretch>
            <a:fillRect/>
          </a:stretch>
        </p:blipFill>
        <p:spPr>
          <a:xfrm>
            <a:off x="152400" y="1411088"/>
            <a:ext cx="8839197" cy="2321313"/>
          </a:xfrm>
          <a:prstGeom prst="rect">
            <a:avLst/>
          </a:prstGeom>
          <a:noFill/>
          <a:ln>
            <a:noFill/>
          </a:ln>
        </p:spPr>
      </p:pic>
      <p:sp>
        <p:nvSpPr>
          <p:cNvPr id="571" name="Google Shape;571;p92"/>
          <p:cNvSpPr txBox="1"/>
          <p:nvPr/>
        </p:nvSpPr>
        <p:spPr>
          <a:xfrm>
            <a:off x="5404500" y="3992450"/>
            <a:ext cx="3427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u="sng">
                <a:solidFill>
                  <a:schemeClr val="hlink"/>
                </a:solidFill>
                <a:hlinkClick r:id="rId4"/>
              </a:rPr>
              <a:t>The Independent</a:t>
            </a:r>
            <a:r>
              <a:rPr lang="en" u="sng">
                <a:solidFill>
                  <a:schemeClr val="hlink"/>
                </a:solidFill>
                <a:hlinkClick r:id="rId5"/>
              </a:rPr>
              <a:t>, October 20, 2014</a:t>
            </a:r>
            <a:endParaRPr/>
          </a:p>
        </p:txBody>
      </p:sp>
      <p:sp>
        <p:nvSpPr>
          <p:cNvPr id="572" name="Google Shape;572;p92"/>
          <p:cNvSpPr/>
          <p:nvPr/>
        </p:nvSpPr>
        <p:spPr>
          <a:xfrm>
            <a:off x="217950" y="1262150"/>
            <a:ext cx="8773800" cy="1888200"/>
          </a:xfrm>
          <a:prstGeom prst="rect">
            <a:avLst/>
          </a:prstGeom>
          <a:solidFill>
            <a:srgbClr val="FFFFFF">
              <a:alpha val="96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2"/>
          <p:cNvSpPr txBox="1"/>
          <p:nvPr/>
        </p:nvSpPr>
        <p:spPr>
          <a:xfrm>
            <a:off x="2526275" y="1893013"/>
            <a:ext cx="5216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rgbClr val="FF0000"/>
                </a:solidFill>
              </a:rPr>
              <a:t>What happened?</a:t>
            </a:r>
            <a:endParaRPr sz="3900">
              <a:solidFill>
                <a:srgbClr val="FF0000"/>
              </a:solidFill>
            </a:endParaRPr>
          </a:p>
        </p:txBody>
      </p:sp>
      <p:sp>
        <p:nvSpPr>
          <p:cNvPr id="574" name="Google Shape;574;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Genomic Data Cracks Cold Case… or does 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580" name="Google Shape;580;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DNA sample including killer’s blood includes mitochondrial variation</a:t>
            </a:r>
            <a:endParaRPr/>
          </a:p>
          <a:p>
            <a:pPr indent="-342900" lvl="0" marL="457200" rtl="0" algn="l">
              <a:spcBef>
                <a:spcPts val="0"/>
              </a:spcBef>
              <a:spcAft>
                <a:spcPts val="0"/>
              </a:spcAft>
              <a:buSzPts val="1800"/>
              <a:buAutoNum type="arabicPeriod"/>
            </a:pPr>
            <a:r>
              <a:rPr lang="en"/>
              <a:t>An insertion in the sample not found in large mitochondrial variation database;</a:t>
            </a:r>
            <a:br>
              <a:rPr lang="en"/>
            </a:br>
            <a:r>
              <a:rPr lang="en"/>
              <a:t>	a private familial variant!</a:t>
            </a:r>
            <a:endParaRPr/>
          </a:p>
          <a:p>
            <a:pPr indent="-342900" lvl="0" marL="457200" rtl="0" algn="l">
              <a:spcBef>
                <a:spcPts val="0"/>
              </a:spcBef>
              <a:spcAft>
                <a:spcPts val="0"/>
              </a:spcAft>
              <a:buSzPts val="1800"/>
              <a:buAutoNum type="arabicPeriod"/>
            </a:pPr>
            <a:r>
              <a:rPr lang="en"/>
              <a:t>Descendant of suspect Kosminski’s sister also has familial variation</a:t>
            </a:r>
            <a:endParaRPr/>
          </a:p>
          <a:p>
            <a:pPr indent="-342900" lvl="0" marL="457200" rtl="0" algn="l">
              <a:spcBef>
                <a:spcPts val="0"/>
              </a:spcBef>
              <a:spcAft>
                <a:spcPts val="0"/>
              </a:spcAft>
              <a:buSzPts val="1800"/>
              <a:buAutoNum type="arabicPeriod"/>
            </a:pPr>
            <a:r>
              <a:rPr lang="en"/>
              <a:t>Conclusion: must be Kosminski!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4"/>
          <p:cNvSpPr txBox="1"/>
          <p:nvPr/>
        </p:nvSpPr>
        <p:spPr>
          <a:xfrm>
            <a:off x="951025" y="2873000"/>
            <a:ext cx="760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t>There are several shortfalls in the conclusions drawn here.</a:t>
            </a:r>
            <a:endParaRPr i="1" sz="2000"/>
          </a:p>
        </p:txBody>
      </p:sp>
      <p:sp>
        <p:nvSpPr>
          <p:cNvPr id="586" name="Google Shape;586;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DNA sample including killer’s blood includes mitochondrial variation</a:t>
            </a:r>
            <a:endParaRPr/>
          </a:p>
          <a:p>
            <a:pPr indent="-342900" lvl="0" marL="457200" rtl="0" algn="l">
              <a:spcBef>
                <a:spcPts val="0"/>
              </a:spcBef>
              <a:spcAft>
                <a:spcPts val="0"/>
              </a:spcAft>
              <a:buSzPts val="1800"/>
              <a:buAutoNum type="arabicPeriod"/>
            </a:pPr>
            <a:r>
              <a:rPr lang="en"/>
              <a:t>An insertion in the sample not found in large mitochondrial variation database;</a:t>
            </a:r>
            <a:br>
              <a:rPr lang="en"/>
            </a:br>
            <a:r>
              <a:rPr lang="en"/>
              <a:t>	a private familial variant!</a:t>
            </a:r>
            <a:endParaRPr/>
          </a:p>
          <a:p>
            <a:pPr indent="-342900" lvl="0" marL="457200" rtl="0" algn="l">
              <a:spcBef>
                <a:spcPts val="0"/>
              </a:spcBef>
              <a:spcAft>
                <a:spcPts val="0"/>
              </a:spcAft>
              <a:buSzPts val="1800"/>
              <a:buAutoNum type="arabicPeriod"/>
            </a:pPr>
            <a:r>
              <a:rPr lang="en"/>
              <a:t>Descendant of suspect Kosminski’s sister also has familial variation</a:t>
            </a:r>
            <a:endParaRPr/>
          </a:p>
          <a:p>
            <a:pPr indent="-342900" lvl="0" marL="457200" rtl="0" algn="l">
              <a:spcBef>
                <a:spcPts val="0"/>
              </a:spcBef>
              <a:spcAft>
                <a:spcPts val="0"/>
              </a:spcAft>
              <a:buSzPts val="1800"/>
              <a:buAutoNum type="arabicPeriod"/>
            </a:pPr>
            <a:r>
              <a:rPr lang="en"/>
              <a:t>Conclusion: must be Kosminski!</a:t>
            </a:r>
            <a:endParaRPr/>
          </a:p>
        </p:txBody>
      </p:sp>
      <p:sp>
        <p:nvSpPr>
          <p:cNvPr id="587" name="Google Shape;58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DNA sample including killer’s blood includes mitochondrial variation</a:t>
            </a:r>
            <a:endParaRPr/>
          </a:p>
          <a:p>
            <a:pPr indent="-342900" lvl="0" marL="457200" rtl="0" algn="l">
              <a:spcBef>
                <a:spcPts val="0"/>
              </a:spcBef>
              <a:spcAft>
                <a:spcPts val="0"/>
              </a:spcAft>
              <a:buSzPts val="1800"/>
              <a:buAutoNum type="arabicPeriod"/>
            </a:pPr>
            <a:r>
              <a:rPr lang="en"/>
              <a:t>An insertion in the sample not found in large mitochondrial variation database;</a:t>
            </a:r>
            <a:br>
              <a:rPr lang="en"/>
            </a:br>
            <a:r>
              <a:rPr lang="en"/>
              <a:t>	a private familial variant!</a:t>
            </a:r>
            <a:endParaRPr/>
          </a:p>
          <a:p>
            <a:pPr indent="-342900" lvl="0" marL="457200" rtl="0" algn="l">
              <a:spcBef>
                <a:spcPts val="0"/>
              </a:spcBef>
              <a:spcAft>
                <a:spcPts val="0"/>
              </a:spcAft>
              <a:buSzPts val="1800"/>
              <a:buAutoNum type="arabicPeriod"/>
            </a:pPr>
            <a:r>
              <a:rPr lang="en"/>
              <a:t>Descendant of suspect Kosminski’s sister also has familial variation</a:t>
            </a:r>
            <a:endParaRPr/>
          </a:p>
          <a:p>
            <a:pPr indent="-342900" lvl="0" marL="457200" rtl="0" algn="l">
              <a:spcBef>
                <a:spcPts val="0"/>
              </a:spcBef>
              <a:spcAft>
                <a:spcPts val="0"/>
              </a:spcAft>
              <a:buSzPts val="1800"/>
              <a:buAutoNum type="arabicPeriod"/>
            </a:pPr>
            <a:r>
              <a:rPr lang="en"/>
              <a:t>Conclusion: must be Kosminski!</a:t>
            </a:r>
            <a:endParaRPr/>
          </a:p>
        </p:txBody>
      </p:sp>
      <p:sp>
        <p:nvSpPr>
          <p:cNvPr id="593" name="Google Shape;593;p95"/>
          <p:cNvSpPr txBox="1"/>
          <p:nvPr/>
        </p:nvSpPr>
        <p:spPr>
          <a:xfrm>
            <a:off x="951025" y="2873000"/>
            <a:ext cx="7608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t>There are several shortfalls in the conclusions drawn here.</a:t>
            </a:r>
            <a:endParaRPr i="1" sz="2000"/>
          </a:p>
          <a:p>
            <a:pPr indent="0" lvl="0" marL="0" rtl="0" algn="l">
              <a:spcBef>
                <a:spcPts val="0"/>
              </a:spcBef>
              <a:spcAft>
                <a:spcPts val="0"/>
              </a:spcAft>
              <a:buNone/>
            </a:pPr>
            <a:r>
              <a:rPr i="1" lang="en" sz="2000"/>
              <a:t>But the key piece of evidence was misidentified!</a:t>
            </a:r>
            <a:endParaRPr i="1" sz="2000"/>
          </a:p>
        </p:txBody>
      </p:sp>
      <p:sp>
        <p:nvSpPr>
          <p:cNvPr id="594" name="Google Shape;59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error of nomenclature!</a:t>
            </a:r>
            <a:endParaRPr/>
          </a:p>
        </p:txBody>
      </p:sp>
      <p:sp>
        <p:nvSpPr>
          <p:cNvPr id="600" name="Google Shape;600;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That private, familial variation: </a:t>
            </a:r>
            <a:r>
              <a:rPr b="1" lang="en">
                <a:solidFill>
                  <a:srgbClr val="BF9000"/>
                </a:solidFill>
              </a:rPr>
              <a:t>314</a:t>
            </a:r>
            <a:r>
              <a:rPr b="1" lang="en">
                <a:solidFill>
                  <a:srgbClr val="000000"/>
                </a:solidFill>
              </a:rPr>
              <a:t>.1C</a:t>
            </a:r>
            <a:endParaRPr>
              <a:solidFill>
                <a:srgbClr val="000000"/>
              </a:solidFill>
            </a:endParaRPr>
          </a:p>
          <a:p>
            <a:pPr indent="0" lvl="0" marL="0" rtl="0" algn="l">
              <a:spcBef>
                <a:spcPts val="1200"/>
              </a:spcBef>
              <a:spcAft>
                <a:spcPts val="0"/>
              </a:spcAft>
              <a:buNone/>
            </a:pPr>
            <a:r>
              <a:rPr lang="en"/>
              <a:t>Reported frequency of 314.1C in forensics database: </a:t>
            </a:r>
            <a:r>
              <a:rPr b="1" lang="en">
                <a:solidFill>
                  <a:srgbClr val="000000"/>
                </a:solidFill>
              </a:rPr>
              <a:t>absent</a:t>
            </a:r>
            <a:endParaRPr b="1">
              <a:solidFill>
                <a:srgbClr val="000000"/>
              </a:solidFill>
            </a:endParaRPr>
          </a:p>
          <a:p>
            <a:pPr indent="0" lvl="0" marL="0" rtl="0" algn="l">
              <a:spcBef>
                <a:spcPts val="1200"/>
              </a:spcBef>
              <a:spcAft>
                <a:spcPts val="1200"/>
              </a:spcAft>
              <a:buNone/>
            </a:pPr>
            <a:r>
              <a:t/>
            </a:r>
            <a:endParaRPr b="1">
              <a:solidFill>
                <a:srgbClr val="FF0000"/>
              </a:solidFill>
            </a:endParaRPr>
          </a:p>
        </p:txBody>
      </p:sp>
      <p:pic>
        <p:nvPicPr>
          <p:cNvPr id="601" name="Google Shape;601;p96"/>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602" name="Google Shape;602;p96"/>
          <p:cNvSpPr/>
          <p:nvPr/>
        </p:nvSpPr>
        <p:spPr>
          <a:xfrm>
            <a:off x="5785600" y="3398050"/>
            <a:ext cx="366600" cy="683700"/>
          </a:xfrm>
          <a:prstGeom prst="up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6"/>
          <p:cNvSpPr txBox="1"/>
          <p:nvPr/>
        </p:nvSpPr>
        <p:spPr>
          <a:xfrm>
            <a:off x="5240725" y="4032075"/>
            <a:ext cx="21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Inserted cytosine</a:t>
            </a:r>
            <a:endParaRPr/>
          </a:p>
        </p:txBody>
      </p:sp>
      <p:sp>
        <p:nvSpPr>
          <p:cNvPr id="604" name="Google Shape;604;p96"/>
          <p:cNvSpPr txBox="1"/>
          <p:nvPr/>
        </p:nvSpPr>
        <p:spPr>
          <a:xfrm>
            <a:off x="6994200" y="4514700"/>
            <a:ext cx="21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UCSC Genome Browser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That private, familial variation: </a:t>
            </a:r>
            <a:r>
              <a:rPr b="1" lang="en">
                <a:solidFill>
                  <a:srgbClr val="BF9000"/>
                </a:solidFill>
              </a:rPr>
              <a:t>314</a:t>
            </a:r>
            <a:r>
              <a:rPr b="1" lang="en">
                <a:solidFill>
                  <a:srgbClr val="000000"/>
                </a:solidFill>
              </a:rPr>
              <a:t>.1C</a:t>
            </a:r>
            <a:endParaRPr>
              <a:solidFill>
                <a:srgbClr val="000000"/>
              </a:solidFill>
            </a:endParaRPr>
          </a:p>
          <a:p>
            <a:pPr indent="0" lvl="0" marL="0" rtl="0" algn="l">
              <a:spcBef>
                <a:spcPts val="1200"/>
              </a:spcBef>
              <a:spcAft>
                <a:spcPts val="0"/>
              </a:spcAft>
              <a:buNone/>
            </a:pPr>
            <a:r>
              <a:rPr lang="en"/>
              <a:t>Reported frequency of 314.1C in forensics database: </a:t>
            </a:r>
            <a:r>
              <a:rPr b="1" lang="en">
                <a:solidFill>
                  <a:srgbClr val="000000"/>
                </a:solidFill>
              </a:rPr>
              <a:t>absent</a:t>
            </a:r>
            <a:endParaRPr b="1">
              <a:solidFill>
                <a:srgbClr val="000000"/>
              </a:solidFill>
            </a:endParaRPr>
          </a:p>
          <a:p>
            <a:pPr indent="0" lvl="0" marL="0" rtl="0" algn="l">
              <a:spcBef>
                <a:spcPts val="1200"/>
              </a:spcBef>
              <a:spcAft>
                <a:spcPts val="1200"/>
              </a:spcAft>
              <a:buNone/>
            </a:pPr>
            <a:r>
              <a:t/>
            </a:r>
            <a:endParaRPr b="1">
              <a:solidFill>
                <a:srgbClr val="FF0000"/>
              </a:solidFill>
            </a:endParaRPr>
          </a:p>
        </p:txBody>
      </p:sp>
      <p:pic>
        <p:nvPicPr>
          <p:cNvPr id="610" name="Google Shape;610;p97"/>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611" name="Google Shape;611;p97"/>
          <p:cNvSpPr txBox="1"/>
          <p:nvPr/>
        </p:nvSpPr>
        <p:spPr>
          <a:xfrm>
            <a:off x="3417875" y="4269825"/>
            <a:ext cx="30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Inserted cytosine… somewhere</a:t>
            </a:r>
            <a:endParaRPr/>
          </a:p>
        </p:txBody>
      </p:sp>
      <p:sp>
        <p:nvSpPr>
          <p:cNvPr id="612" name="Google Shape;612;p97"/>
          <p:cNvSpPr/>
          <p:nvPr/>
        </p:nvSpPr>
        <p:spPr>
          <a:xfrm>
            <a:off x="5082225" y="3398050"/>
            <a:ext cx="366600" cy="68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7"/>
          <p:cNvSpPr/>
          <p:nvPr/>
        </p:nvSpPr>
        <p:spPr>
          <a:xfrm>
            <a:off x="4378850" y="3398050"/>
            <a:ext cx="366600" cy="68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7"/>
          <p:cNvSpPr/>
          <p:nvPr/>
        </p:nvSpPr>
        <p:spPr>
          <a:xfrm>
            <a:off x="3675475" y="3398050"/>
            <a:ext cx="366600" cy="68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p:nvPr/>
        </p:nvSpPr>
        <p:spPr>
          <a:xfrm>
            <a:off x="2972100" y="3398050"/>
            <a:ext cx="366600" cy="68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7"/>
          <p:cNvSpPr/>
          <p:nvPr/>
        </p:nvSpPr>
        <p:spPr>
          <a:xfrm>
            <a:off x="6488975" y="3398050"/>
            <a:ext cx="366600" cy="683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7"/>
          <p:cNvSpPr/>
          <p:nvPr/>
        </p:nvSpPr>
        <p:spPr>
          <a:xfrm>
            <a:off x="5785600" y="3398050"/>
            <a:ext cx="366600" cy="683700"/>
          </a:xfrm>
          <a:prstGeom prst="up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7"/>
          <p:cNvSpPr txBox="1"/>
          <p:nvPr/>
        </p:nvSpPr>
        <p:spPr>
          <a:xfrm>
            <a:off x="6994200" y="4514700"/>
            <a:ext cx="21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UCSC Genome Browser</a:t>
            </a:r>
            <a:endParaRPr/>
          </a:p>
        </p:txBody>
      </p:sp>
      <p:sp>
        <p:nvSpPr>
          <p:cNvPr id="619" name="Google Shape;61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error of nomenclature!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ISFG Mitochondrial Variant Nomenclature (ca. 2000)</a:t>
            </a:r>
            <a:endParaRPr/>
          </a:p>
        </p:txBody>
      </p:sp>
      <p:sp>
        <p:nvSpPr>
          <p:cNvPr id="625" name="Google Shape;625;p98"/>
          <p:cNvSpPr txBox="1"/>
          <p:nvPr/>
        </p:nvSpPr>
        <p:spPr>
          <a:xfrm>
            <a:off x="3849300" y="4125350"/>
            <a:ext cx="49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DNA Commission of the International Society for Forensic Genetics: guidelines for mitochondrial DNA typing. </a:t>
            </a:r>
            <a:r>
              <a:rPr i="1" lang="en"/>
              <a:t>Forensic Science International</a:t>
            </a:r>
            <a:r>
              <a:rPr lang="en"/>
              <a:t>. (2000)</a:t>
            </a:r>
            <a:endParaRPr/>
          </a:p>
        </p:txBody>
      </p:sp>
      <p:pic>
        <p:nvPicPr>
          <p:cNvPr id="626" name="Google Shape;626;p98"/>
          <p:cNvPicPr preferRelativeResize="0"/>
          <p:nvPr/>
        </p:nvPicPr>
        <p:blipFill>
          <a:blip r:embed="rId3">
            <a:alphaModFix/>
          </a:blip>
          <a:stretch>
            <a:fillRect/>
          </a:stretch>
        </p:blipFill>
        <p:spPr>
          <a:xfrm>
            <a:off x="814263" y="1378349"/>
            <a:ext cx="7515475" cy="2261050"/>
          </a:xfrm>
          <a:prstGeom prst="rect">
            <a:avLst/>
          </a:prstGeom>
          <a:noFill/>
          <a:ln>
            <a:noFill/>
          </a:ln>
        </p:spPr>
      </p:pic>
      <p:sp>
        <p:nvSpPr>
          <p:cNvPr id="627" name="Google Shape;627;p98"/>
          <p:cNvSpPr/>
          <p:nvPr/>
        </p:nvSpPr>
        <p:spPr>
          <a:xfrm>
            <a:off x="782650" y="1357225"/>
            <a:ext cx="881700" cy="29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8"/>
          <p:cNvSpPr/>
          <p:nvPr/>
        </p:nvSpPr>
        <p:spPr>
          <a:xfrm>
            <a:off x="3358425" y="3342100"/>
            <a:ext cx="5032800" cy="29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9"/>
          <p:cNvSpPr txBox="1"/>
          <p:nvPr/>
        </p:nvSpPr>
        <p:spPr>
          <a:xfrm>
            <a:off x="3849300" y="4125350"/>
            <a:ext cx="49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DNA Commission of the International Society for Forensic Genetics: guidelines for mitochondrial DNA typing. </a:t>
            </a:r>
            <a:r>
              <a:rPr i="1" lang="en"/>
              <a:t>Forensic Science International</a:t>
            </a:r>
            <a:r>
              <a:rPr lang="en"/>
              <a:t>. (2000)</a:t>
            </a:r>
            <a:endParaRPr/>
          </a:p>
        </p:txBody>
      </p:sp>
      <p:pic>
        <p:nvPicPr>
          <p:cNvPr id="634" name="Google Shape;634;p99"/>
          <p:cNvPicPr preferRelativeResize="0"/>
          <p:nvPr/>
        </p:nvPicPr>
        <p:blipFill>
          <a:blip r:embed="rId3">
            <a:alphaModFix/>
          </a:blip>
          <a:stretch>
            <a:fillRect/>
          </a:stretch>
        </p:blipFill>
        <p:spPr>
          <a:xfrm>
            <a:off x="814263" y="1378349"/>
            <a:ext cx="7515475" cy="2261050"/>
          </a:xfrm>
          <a:prstGeom prst="rect">
            <a:avLst/>
          </a:prstGeom>
          <a:noFill/>
          <a:ln>
            <a:noFill/>
          </a:ln>
        </p:spPr>
      </p:pic>
      <p:sp>
        <p:nvSpPr>
          <p:cNvPr id="635" name="Google Shape;635;p99"/>
          <p:cNvSpPr/>
          <p:nvPr/>
        </p:nvSpPr>
        <p:spPr>
          <a:xfrm>
            <a:off x="782650" y="1357225"/>
            <a:ext cx="881700" cy="29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9"/>
          <p:cNvSpPr/>
          <p:nvPr/>
        </p:nvSpPr>
        <p:spPr>
          <a:xfrm>
            <a:off x="3358425" y="3342100"/>
            <a:ext cx="5032800" cy="29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 name="Google Shape;637;p99"/>
          <p:cNvCxnSpPr/>
          <p:nvPr/>
        </p:nvCxnSpPr>
        <p:spPr>
          <a:xfrm rot="10800000">
            <a:off x="6964575" y="2129970"/>
            <a:ext cx="1416600" cy="0"/>
          </a:xfrm>
          <a:prstGeom prst="straightConnector1">
            <a:avLst/>
          </a:prstGeom>
          <a:noFill/>
          <a:ln cap="flat" cmpd="sng" w="19050">
            <a:solidFill>
              <a:srgbClr val="FF0000"/>
            </a:solidFill>
            <a:prstDash val="solid"/>
            <a:round/>
            <a:headEnd len="med" w="med" type="none"/>
            <a:tailEnd len="med" w="med" type="none"/>
          </a:ln>
        </p:spPr>
      </p:cxnSp>
      <p:cxnSp>
        <p:nvCxnSpPr>
          <p:cNvPr id="638" name="Google Shape;638;p99"/>
          <p:cNvCxnSpPr/>
          <p:nvPr/>
        </p:nvCxnSpPr>
        <p:spPr>
          <a:xfrm rot="10800000">
            <a:off x="688875" y="2377645"/>
            <a:ext cx="7692300" cy="0"/>
          </a:xfrm>
          <a:prstGeom prst="straightConnector1">
            <a:avLst/>
          </a:prstGeom>
          <a:noFill/>
          <a:ln cap="flat" cmpd="sng" w="19050">
            <a:solidFill>
              <a:srgbClr val="FF0000"/>
            </a:solidFill>
            <a:prstDash val="solid"/>
            <a:round/>
            <a:headEnd len="med" w="med" type="none"/>
            <a:tailEnd len="med" w="med" type="none"/>
          </a:ln>
        </p:spPr>
      </p:cxnSp>
      <p:cxnSp>
        <p:nvCxnSpPr>
          <p:cNvPr id="639" name="Google Shape;639;p99"/>
          <p:cNvCxnSpPr/>
          <p:nvPr/>
        </p:nvCxnSpPr>
        <p:spPr>
          <a:xfrm rot="10800000">
            <a:off x="688875" y="2622570"/>
            <a:ext cx="7692300" cy="0"/>
          </a:xfrm>
          <a:prstGeom prst="straightConnector1">
            <a:avLst/>
          </a:prstGeom>
          <a:noFill/>
          <a:ln cap="flat" cmpd="sng" w="19050">
            <a:solidFill>
              <a:srgbClr val="FF0000"/>
            </a:solidFill>
            <a:prstDash val="solid"/>
            <a:round/>
            <a:headEnd len="med" w="med" type="none"/>
            <a:tailEnd len="med" w="med" type="none"/>
          </a:ln>
        </p:spPr>
      </p:cxnSp>
      <p:cxnSp>
        <p:nvCxnSpPr>
          <p:cNvPr id="640" name="Google Shape;640;p99"/>
          <p:cNvCxnSpPr/>
          <p:nvPr/>
        </p:nvCxnSpPr>
        <p:spPr>
          <a:xfrm rot="10800000">
            <a:off x="689025" y="2890475"/>
            <a:ext cx="4018200" cy="0"/>
          </a:xfrm>
          <a:prstGeom prst="straightConnector1">
            <a:avLst/>
          </a:prstGeom>
          <a:noFill/>
          <a:ln cap="flat" cmpd="sng" w="19050">
            <a:solidFill>
              <a:srgbClr val="FF0000"/>
            </a:solidFill>
            <a:prstDash val="solid"/>
            <a:round/>
            <a:headEnd len="med" w="med" type="none"/>
            <a:tailEnd len="med" w="med" type="none"/>
          </a:ln>
        </p:spPr>
      </p:cxnSp>
      <p:sp>
        <p:nvSpPr>
          <p:cNvPr id="641" name="Google Shape;641;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ISFG Mitochondrial Variant Nomenclature (ca. 2000)</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0"/>
          <p:cNvSpPr txBox="1"/>
          <p:nvPr/>
        </p:nvSpPr>
        <p:spPr>
          <a:xfrm>
            <a:off x="3849300" y="4125350"/>
            <a:ext cx="49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DNA Commission of the International Society for Forensic Genetics: guidelines for mitochondrial DNA typing. </a:t>
            </a:r>
            <a:r>
              <a:rPr i="1" lang="en"/>
              <a:t>Forensic Science International</a:t>
            </a:r>
            <a:r>
              <a:rPr lang="en"/>
              <a:t>. (2000)</a:t>
            </a:r>
            <a:endParaRPr/>
          </a:p>
        </p:txBody>
      </p:sp>
      <p:pic>
        <p:nvPicPr>
          <p:cNvPr id="647" name="Google Shape;647;p100"/>
          <p:cNvPicPr preferRelativeResize="0"/>
          <p:nvPr/>
        </p:nvPicPr>
        <p:blipFill>
          <a:blip r:embed="rId3">
            <a:alphaModFix/>
          </a:blip>
          <a:stretch>
            <a:fillRect/>
          </a:stretch>
        </p:blipFill>
        <p:spPr>
          <a:xfrm>
            <a:off x="814263" y="1378349"/>
            <a:ext cx="7515475" cy="2261050"/>
          </a:xfrm>
          <a:prstGeom prst="rect">
            <a:avLst/>
          </a:prstGeom>
          <a:noFill/>
          <a:ln>
            <a:noFill/>
          </a:ln>
        </p:spPr>
      </p:pic>
      <p:sp>
        <p:nvSpPr>
          <p:cNvPr id="648" name="Google Shape;648;p100"/>
          <p:cNvSpPr/>
          <p:nvPr/>
        </p:nvSpPr>
        <p:spPr>
          <a:xfrm>
            <a:off x="782650" y="1357225"/>
            <a:ext cx="881700" cy="29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0"/>
          <p:cNvSpPr/>
          <p:nvPr/>
        </p:nvSpPr>
        <p:spPr>
          <a:xfrm>
            <a:off x="3358425" y="3342100"/>
            <a:ext cx="5032800" cy="29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 name="Google Shape;650;p100"/>
          <p:cNvCxnSpPr/>
          <p:nvPr/>
        </p:nvCxnSpPr>
        <p:spPr>
          <a:xfrm rot="10800000">
            <a:off x="4699575" y="2860933"/>
            <a:ext cx="3681600" cy="0"/>
          </a:xfrm>
          <a:prstGeom prst="straightConnector1">
            <a:avLst/>
          </a:prstGeom>
          <a:noFill/>
          <a:ln cap="flat" cmpd="sng" w="19050">
            <a:solidFill>
              <a:srgbClr val="FF0000"/>
            </a:solidFill>
            <a:prstDash val="solid"/>
            <a:round/>
            <a:headEnd len="med" w="med" type="none"/>
            <a:tailEnd len="med" w="med" type="none"/>
          </a:ln>
        </p:spPr>
      </p:cxnSp>
      <p:cxnSp>
        <p:nvCxnSpPr>
          <p:cNvPr id="651" name="Google Shape;651;p100"/>
          <p:cNvCxnSpPr/>
          <p:nvPr/>
        </p:nvCxnSpPr>
        <p:spPr>
          <a:xfrm rot="10800000">
            <a:off x="688875" y="3380320"/>
            <a:ext cx="7692300" cy="0"/>
          </a:xfrm>
          <a:prstGeom prst="straightConnector1">
            <a:avLst/>
          </a:prstGeom>
          <a:noFill/>
          <a:ln cap="flat" cmpd="sng" w="19050">
            <a:solidFill>
              <a:srgbClr val="FF0000"/>
            </a:solidFill>
            <a:prstDash val="solid"/>
            <a:round/>
            <a:headEnd len="med" w="med" type="none"/>
            <a:tailEnd len="med" w="med" type="none"/>
          </a:ln>
        </p:spPr>
      </p:cxnSp>
      <p:cxnSp>
        <p:nvCxnSpPr>
          <p:cNvPr id="652" name="Google Shape;652;p100"/>
          <p:cNvCxnSpPr/>
          <p:nvPr/>
        </p:nvCxnSpPr>
        <p:spPr>
          <a:xfrm rot="10800000">
            <a:off x="688875" y="3112420"/>
            <a:ext cx="7692300" cy="0"/>
          </a:xfrm>
          <a:prstGeom prst="straightConnector1">
            <a:avLst/>
          </a:prstGeom>
          <a:noFill/>
          <a:ln cap="flat" cmpd="sng" w="19050">
            <a:solidFill>
              <a:srgbClr val="FF0000"/>
            </a:solidFill>
            <a:prstDash val="solid"/>
            <a:round/>
            <a:headEnd len="med" w="med" type="none"/>
            <a:tailEnd len="med" w="med" type="none"/>
          </a:ln>
        </p:spPr>
      </p:cxnSp>
      <p:cxnSp>
        <p:nvCxnSpPr>
          <p:cNvPr id="653" name="Google Shape;653;p100"/>
          <p:cNvCxnSpPr/>
          <p:nvPr/>
        </p:nvCxnSpPr>
        <p:spPr>
          <a:xfrm rot="10800000">
            <a:off x="688950" y="3639400"/>
            <a:ext cx="2732400" cy="0"/>
          </a:xfrm>
          <a:prstGeom prst="straightConnector1">
            <a:avLst/>
          </a:prstGeom>
          <a:noFill/>
          <a:ln cap="flat" cmpd="sng" w="19050">
            <a:solidFill>
              <a:srgbClr val="FF0000"/>
            </a:solidFill>
            <a:prstDash val="solid"/>
            <a:round/>
            <a:headEnd len="med" w="med" type="none"/>
            <a:tailEnd len="med" w="med" type="none"/>
          </a:ln>
        </p:spPr>
      </p:cxnSp>
      <p:sp>
        <p:nvSpPr>
          <p:cNvPr id="654" name="Google Shape;654;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ISFG Mitochondrial Variant Nomenclature (ca. 2000)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316" name="Google Shape;316;p65"/>
          <p:cNvSpPr txBox="1"/>
          <p:nvPr/>
        </p:nvSpPr>
        <p:spPr>
          <a:xfrm>
            <a:off x="320074"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High-throughput computing</a:t>
            </a:r>
            <a:endParaRPr b="1"/>
          </a:p>
        </p:txBody>
      </p:sp>
      <p:sp>
        <p:nvSpPr>
          <p:cNvPr id="317" name="Google Shape;317;p65"/>
          <p:cNvSpPr txBox="1"/>
          <p:nvPr/>
        </p:nvSpPr>
        <p:spPr>
          <a:xfrm>
            <a:off x="31652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Clinical / biomedical reporting</a:t>
            </a:r>
            <a:endParaRPr b="1"/>
          </a:p>
        </p:txBody>
      </p:sp>
      <p:sp>
        <p:nvSpPr>
          <p:cNvPr id="318" name="Google Shape;318;p65"/>
          <p:cNvSpPr txBox="1"/>
          <p:nvPr/>
        </p:nvSpPr>
        <p:spPr>
          <a:xfrm>
            <a:off x="60104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Computer-driven discovery</a:t>
            </a:r>
            <a:endParaRPr b="1"/>
          </a:p>
        </p:txBody>
      </p:sp>
      <p:sp>
        <p:nvSpPr>
          <p:cNvPr id="319" name="Google Shape;319;p65"/>
          <p:cNvSpPr txBox="1"/>
          <p:nvPr/>
        </p:nvSpPr>
        <p:spPr>
          <a:xfrm>
            <a:off x="1059725" y="2772375"/>
            <a:ext cx="7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These different applications </a:t>
            </a:r>
            <a:r>
              <a:rPr b="1" lang="en"/>
              <a:t>play complementary roles</a:t>
            </a:r>
            <a:r>
              <a:rPr lang="en"/>
              <a:t> in variant interpretation!</a:t>
            </a:r>
            <a:endParaRPr/>
          </a:p>
        </p:txBody>
      </p:sp>
      <p:sp>
        <p:nvSpPr>
          <p:cNvPr id="320" name="Google Shape;320;p65"/>
          <p:cNvSpPr/>
          <p:nvPr/>
        </p:nvSpPr>
        <p:spPr>
          <a:xfrm rot="-6299925">
            <a:off x="1626931" y="2035748"/>
            <a:ext cx="970255" cy="32455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5"/>
          <p:cNvSpPr/>
          <p:nvPr/>
        </p:nvSpPr>
        <p:spPr>
          <a:xfrm flipH="1" rot="6299925">
            <a:off x="6164881" y="2000248"/>
            <a:ext cx="970255" cy="32455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5"/>
          <p:cNvSpPr/>
          <p:nvPr/>
        </p:nvSpPr>
        <p:spPr>
          <a:xfrm flipH="1" rot="5400000">
            <a:off x="3895920" y="2000255"/>
            <a:ext cx="970200" cy="32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(Nomenclature) Culprit</a:t>
            </a:r>
            <a:endParaRPr/>
          </a:p>
        </p:txBody>
      </p:sp>
      <p:sp>
        <p:nvSpPr>
          <p:cNvPr id="660" name="Google Shape;660;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That private, familial variation: </a:t>
            </a:r>
            <a:r>
              <a:rPr b="1" lang="en">
                <a:solidFill>
                  <a:srgbClr val="BB0000"/>
                </a:solidFill>
              </a:rPr>
              <a:t>315</a:t>
            </a:r>
            <a:r>
              <a:rPr b="1" lang="en">
                <a:solidFill>
                  <a:srgbClr val="000000"/>
                </a:solidFill>
              </a:rPr>
              <a:t>.1C</a:t>
            </a:r>
            <a:endParaRPr>
              <a:solidFill>
                <a:srgbClr val="000000"/>
              </a:solidFill>
            </a:endParaRPr>
          </a:p>
          <a:p>
            <a:pPr indent="0" lvl="0" marL="0" rtl="0" algn="l">
              <a:spcBef>
                <a:spcPts val="1200"/>
              </a:spcBef>
              <a:spcAft>
                <a:spcPts val="0"/>
              </a:spcAft>
              <a:buNone/>
            </a:pPr>
            <a:r>
              <a:rPr lang="en"/>
              <a:t>Reported frequency of 314.1C in forensics database: </a:t>
            </a:r>
            <a:r>
              <a:rPr b="1" lang="en">
                <a:solidFill>
                  <a:srgbClr val="000000"/>
                </a:solidFill>
              </a:rPr>
              <a:t>absent</a:t>
            </a:r>
            <a:br>
              <a:rPr b="1" lang="en">
                <a:solidFill>
                  <a:srgbClr val="000000"/>
                </a:solidFill>
              </a:rPr>
            </a:br>
            <a:r>
              <a:rPr lang="en"/>
              <a:t>Reported frequency of 315.1C: </a:t>
            </a:r>
            <a:r>
              <a:rPr b="1" lang="en">
                <a:solidFill>
                  <a:srgbClr val="FF0000"/>
                </a:solidFill>
              </a:rPr>
              <a:t>&gt;99%</a:t>
            </a:r>
            <a:r>
              <a:rPr lang="en"/>
              <a:t> among European Descent</a:t>
            </a:r>
            <a:endParaRPr>
              <a:solidFill>
                <a:srgbClr val="000000"/>
              </a:solidFill>
            </a:endParaRPr>
          </a:p>
          <a:p>
            <a:pPr indent="0" lvl="0" marL="0" rtl="0" algn="l">
              <a:spcBef>
                <a:spcPts val="1200"/>
              </a:spcBef>
              <a:spcAft>
                <a:spcPts val="1200"/>
              </a:spcAft>
              <a:buNone/>
            </a:pPr>
            <a:r>
              <a:t/>
            </a:r>
            <a:endParaRPr b="1">
              <a:solidFill>
                <a:srgbClr val="FF0000"/>
              </a:solidFill>
            </a:endParaRPr>
          </a:p>
        </p:txBody>
      </p:sp>
      <p:pic>
        <p:nvPicPr>
          <p:cNvPr id="661" name="Google Shape;661;p101"/>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662" name="Google Shape;662;p101"/>
          <p:cNvSpPr txBox="1"/>
          <p:nvPr/>
        </p:nvSpPr>
        <p:spPr>
          <a:xfrm>
            <a:off x="5935475" y="4041225"/>
            <a:ext cx="16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Inserted cytosine</a:t>
            </a:r>
            <a:endParaRPr/>
          </a:p>
        </p:txBody>
      </p:sp>
      <p:sp>
        <p:nvSpPr>
          <p:cNvPr id="663" name="Google Shape;663;p101"/>
          <p:cNvSpPr/>
          <p:nvPr/>
        </p:nvSpPr>
        <p:spPr>
          <a:xfrm>
            <a:off x="6488975" y="3398050"/>
            <a:ext cx="366600" cy="683700"/>
          </a:xfrm>
          <a:prstGeom prst="upArrow">
            <a:avLst>
              <a:gd fmla="val 50000" name="adj1"/>
              <a:gd fmla="val 50000" name="adj2"/>
            </a:avLst>
          </a:prstGeom>
          <a:solidFill>
            <a:srgbClr val="BB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01"/>
          <p:cNvSpPr txBox="1"/>
          <p:nvPr/>
        </p:nvSpPr>
        <p:spPr>
          <a:xfrm>
            <a:off x="6994200" y="4743300"/>
            <a:ext cx="21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UCSC Genome Browser</a:t>
            </a:r>
            <a:endParaRPr/>
          </a:p>
        </p:txBody>
      </p:sp>
      <p:sp>
        <p:nvSpPr>
          <p:cNvPr id="665" name="Google Shape;665;p101"/>
          <p:cNvSpPr/>
          <p:nvPr/>
        </p:nvSpPr>
        <p:spPr>
          <a:xfrm>
            <a:off x="5785600" y="3398050"/>
            <a:ext cx="366600" cy="683700"/>
          </a:xfrm>
          <a:prstGeom prst="up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01"/>
          <p:cNvSpPr/>
          <p:nvPr/>
        </p:nvSpPr>
        <p:spPr>
          <a:xfrm>
            <a:off x="5715997" y="3545315"/>
            <a:ext cx="484500" cy="4845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(Nomenclature) Culprit</a:t>
            </a:r>
            <a:endParaRPr/>
          </a:p>
        </p:txBody>
      </p:sp>
      <p:sp>
        <p:nvSpPr>
          <p:cNvPr id="672" name="Google Shape;672;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That private, familial variation: </a:t>
            </a:r>
            <a:r>
              <a:rPr b="1" lang="en">
                <a:solidFill>
                  <a:srgbClr val="BB0000"/>
                </a:solidFill>
              </a:rPr>
              <a:t>315</a:t>
            </a:r>
            <a:r>
              <a:rPr b="1" lang="en">
                <a:solidFill>
                  <a:srgbClr val="000000"/>
                </a:solidFill>
              </a:rPr>
              <a:t>.1C</a:t>
            </a:r>
            <a:endParaRPr>
              <a:solidFill>
                <a:srgbClr val="000000"/>
              </a:solidFill>
            </a:endParaRPr>
          </a:p>
          <a:p>
            <a:pPr indent="0" lvl="0" marL="0" rtl="0" algn="l">
              <a:spcBef>
                <a:spcPts val="1200"/>
              </a:spcBef>
              <a:spcAft>
                <a:spcPts val="0"/>
              </a:spcAft>
              <a:buNone/>
            </a:pPr>
            <a:r>
              <a:rPr lang="en"/>
              <a:t>Reported frequency of 314.1C in forensics database: </a:t>
            </a:r>
            <a:r>
              <a:rPr b="1" lang="en">
                <a:solidFill>
                  <a:srgbClr val="000000"/>
                </a:solidFill>
              </a:rPr>
              <a:t>absent</a:t>
            </a:r>
            <a:br>
              <a:rPr b="1" lang="en">
                <a:solidFill>
                  <a:srgbClr val="000000"/>
                </a:solidFill>
              </a:rPr>
            </a:br>
            <a:r>
              <a:rPr lang="en"/>
              <a:t>Reported frequency of 315.1C: </a:t>
            </a:r>
            <a:r>
              <a:rPr b="1" lang="en">
                <a:solidFill>
                  <a:srgbClr val="FF0000"/>
                </a:solidFill>
              </a:rPr>
              <a:t>&gt;99%</a:t>
            </a:r>
            <a:r>
              <a:rPr lang="en"/>
              <a:t> among European Descent</a:t>
            </a:r>
            <a:endParaRPr>
              <a:solidFill>
                <a:srgbClr val="000000"/>
              </a:solidFill>
            </a:endParaRPr>
          </a:p>
          <a:p>
            <a:pPr indent="0" lvl="0" marL="0" rtl="0" algn="l">
              <a:spcBef>
                <a:spcPts val="1200"/>
              </a:spcBef>
              <a:spcAft>
                <a:spcPts val="1200"/>
              </a:spcAft>
              <a:buNone/>
            </a:pPr>
            <a:r>
              <a:t/>
            </a:r>
            <a:endParaRPr b="1">
              <a:solidFill>
                <a:srgbClr val="FF0000"/>
              </a:solidFill>
            </a:endParaRPr>
          </a:p>
        </p:txBody>
      </p:sp>
      <p:pic>
        <p:nvPicPr>
          <p:cNvPr id="673" name="Google Shape;673;p102"/>
          <p:cNvPicPr preferRelativeResize="0"/>
          <p:nvPr/>
        </p:nvPicPr>
        <p:blipFill>
          <a:blip r:embed="rId3">
            <a:alphaModFix/>
          </a:blip>
          <a:stretch>
            <a:fillRect/>
          </a:stretch>
        </p:blipFill>
        <p:spPr>
          <a:xfrm>
            <a:off x="1057275" y="2571750"/>
            <a:ext cx="7029450" cy="723900"/>
          </a:xfrm>
          <a:prstGeom prst="rect">
            <a:avLst/>
          </a:prstGeom>
          <a:noFill/>
          <a:ln>
            <a:noFill/>
          </a:ln>
        </p:spPr>
      </p:pic>
      <p:sp>
        <p:nvSpPr>
          <p:cNvPr id="674" name="Google Shape;674;p102"/>
          <p:cNvSpPr txBox="1"/>
          <p:nvPr/>
        </p:nvSpPr>
        <p:spPr>
          <a:xfrm>
            <a:off x="5935475" y="4041225"/>
            <a:ext cx="16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Inserted cytosine</a:t>
            </a:r>
            <a:endParaRPr/>
          </a:p>
        </p:txBody>
      </p:sp>
      <p:sp>
        <p:nvSpPr>
          <p:cNvPr id="675" name="Google Shape;675;p102"/>
          <p:cNvSpPr/>
          <p:nvPr/>
        </p:nvSpPr>
        <p:spPr>
          <a:xfrm>
            <a:off x="6488975" y="3398050"/>
            <a:ext cx="366600" cy="683700"/>
          </a:xfrm>
          <a:prstGeom prst="upArrow">
            <a:avLst>
              <a:gd fmla="val 50000" name="adj1"/>
              <a:gd fmla="val 50000" name="adj2"/>
            </a:avLst>
          </a:prstGeom>
          <a:solidFill>
            <a:srgbClr val="BB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2"/>
          <p:cNvSpPr txBox="1"/>
          <p:nvPr/>
        </p:nvSpPr>
        <p:spPr>
          <a:xfrm>
            <a:off x="6994200" y="4743300"/>
            <a:ext cx="21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UCSC Genome Browser</a:t>
            </a:r>
            <a:endParaRPr/>
          </a:p>
        </p:txBody>
      </p:sp>
      <p:sp>
        <p:nvSpPr>
          <p:cNvPr id="677" name="Google Shape;677;p102"/>
          <p:cNvSpPr/>
          <p:nvPr/>
        </p:nvSpPr>
        <p:spPr>
          <a:xfrm>
            <a:off x="5785600" y="3398050"/>
            <a:ext cx="366600" cy="683700"/>
          </a:xfrm>
          <a:prstGeom prst="upArrow">
            <a:avLst>
              <a:gd fmla="val 50000" name="adj1"/>
              <a:gd fmla="val 50000" name="adj2"/>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2"/>
          <p:cNvSpPr/>
          <p:nvPr/>
        </p:nvSpPr>
        <p:spPr>
          <a:xfrm>
            <a:off x="5715997" y="3545315"/>
            <a:ext cx="484500" cy="4845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2"/>
          <p:cNvSpPr/>
          <p:nvPr/>
        </p:nvSpPr>
        <p:spPr>
          <a:xfrm>
            <a:off x="315075" y="234275"/>
            <a:ext cx="8520600" cy="4302000"/>
          </a:xfrm>
          <a:prstGeom prst="rect">
            <a:avLst/>
          </a:prstGeom>
          <a:solidFill>
            <a:srgbClr val="FFFFFF">
              <a:alpha val="8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2"/>
          <p:cNvSpPr txBox="1"/>
          <p:nvPr/>
        </p:nvSpPr>
        <p:spPr>
          <a:xfrm>
            <a:off x="315075" y="3243615"/>
            <a:ext cx="7085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This type of error is an example consequence of the</a:t>
            </a:r>
            <a:br>
              <a:rPr lang="en" sz="1700"/>
            </a:br>
            <a:r>
              <a:rPr b="1" lang="en" sz="1700">
                <a:solidFill>
                  <a:srgbClr val="FF0000"/>
                </a:solidFill>
              </a:rPr>
              <a:t>Variant Overprecision problem</a:t>
            </a:r>
            <a:r>
              <a:rPr lang="en" sz="1700">
                <a:solidFill>
                  <a:srgbClr val="FF0000"/>
                </a:solidFill>
              </a:rPr>
              <a:t> </a:t>
            </a:r>
            <a:r>
              <a:rPr lang="en" sz="1700">
                <a:solidFill>
                  <a:schemeClr val="dk1"/>
                </a:solidFill>
              </a:rPr>
              <a:t>(we will get back to this)</a:t>
            </a:r>
            <a:endParaRPr sz="17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3"/>
          <p:cNvSpPr txBox="1"/>
          <p:nvPr>
            <p:ph idx="12" type="sldNum"/>
          </p:nvPr>
        </p:nvSpPr>
        <p:spPr>
          <a:xfrm>
            <a:off x="8569898" y="478375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86" name="Google Shape;686;p103"/>
          <p:cNvPicPr preferRelativeResize="0"/>
          <p:nvPr/>
        </p:nvPicPr>
        <p:blipFill>
          <a:blip r:embed="rId3">
            <a:alphaModFix/>
          </a:blip>
          <a:stretch>
            <a:fillRect/>
          </a:stretch>
        </p:blipFill>
        <p:spPr>
          <a:xfrm>
            <a:off x="440550" y="0"/>
            <a:ext cx="8262901" cy="4478956"/>
          </a:xfrm>
          <a:prstGeom prst="rect">
            <a:avLst/>
          </a:prstGeom>
          <a:noFill/>
          <a:ln>
            <a:noFill/>
          </a:ln>
        </p:spPr>
      </p:pic>
      <p:sp>
        <p:nvSpPr>
          <p:cNvPr id="687" name="Google Shape;687;p103"/>
          <p:cNvSpPr txBox="1"/>
          <p:nvPr/>
        </p:nvSpPr>
        <p:spPr>
          <a:xfrm>
            <a:off x="6426150" y="4404276"/>
            <a:ext cx="2277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u="sng">
                <a:solidFill>
                  <a:schemeClr val="hlink"/>
                </a:solidFill>
                <a:hlinkClick r:id="rId4"/>
              </a:rPr>
              <a:t>hgvs.org</a:t>
            </a:r>
            <a:r>
              <a:rPr i="1" lang="en"/>
              <a:t> landing page</a:t>
            </a:r>
            <a:endParaRPr i="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HGVS Variant Nomenclature</a:t>
            </a:r>
            <a:endParaRPr/>
          </a:p>
        </p:txBody>
      </p:sp>
      <p:sp>
        <p:nvSpPr>
          <p:cNvPr id="693" name="Google Shape;693;p104"/>
          <p:cNvSpPr txBox="1"/>
          <p:nvPr>
            <p:ph idx="12" type="sldNum"/>
          </p:nvPr>
        </p:nvSpPr>
        <p:spPr>
          <a:xfrm>
            <a:off x="8569898" y="478375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104"/>
          <p:cNvPicPr preferRelativeResize="0"/>
          <p:nvPr/>
        </p:nvPicPr>
        <p:blipFill>
          <a:blip r:embed="rId3">
            <a:alphaModFix/>
          </a:blip>
          <a:stretch>
            <a:fillRect/>
          </a:stretch>
        </p:blipFill>
        <p:spPr>
          <a:xfrm>
            <a:off x="152400" y="1170125"/>
            <a:ext cx="8839199" cy="259425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105"/>
          <p:cNvPicPr preferRelativeResize="0"/>
          <p:nvPr/>
        </p:nvPicPr>
        <p:blipFill>
          <a:blip r:embed="rId3">
            <a:alphaModFix/>
          </a:blip>
          <a:stretch>
            <a:fillRect/>
          </a:stretch>
        </p:blipFill>
        <p:spPr>
          <a:xfrm>
            <a:off x="254825" y="115825"/>
            <a:ext cx="8340552" cy="4524575"/>
          </a:xfrm>
          <a:prstGeom prst="rect">
            <a:avLst/>
          </a:prstGeom>
          <a:noFill/>
          <a:ln>
            <a:noFill/>
          </a:ln>
        </p:spPr>
      </p:pic>
      <p:sp>
        <p:nvSpPr>
          <p:cNvPr id="700" name="Google Shape;700;p105"/>
          <p:cNvSpPr/>
          <p:nvPr/>
        </p:nvSpPr>
        <p:spPr>
          <a:xfrm>
            <a:off x="6305700" y="4674425"/>
            <a:ext cx="2428800" cy="46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05"/>
          <p:cNvSpPr txBox="1"/>
          <p:nvPr/>
        </p:nvSpPr>
        <p:spPr>
          <a:xfrm>
            <a:off x="4703675" y="4411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https://varnomen.hgvs.org/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06"/>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ClinVar</a:t>
            </a:r>
            <a:endParaRPr/>
          </a:p>
        </p:txBody>
      </p:sp>
      <p:pic>
        <p:nvPicPr>
          <p:cNvPr id="707" name="Google Shape;707;p106"/>
          <p:cNvPicPr preferRelativeResize="0"/>
          <p:nvPr/>
        </p:nvPicPr>
        <p:blipFill>
          <a:blip r:embed="rId3">
            <a:alphaModFix/>
          </a:blip>
          <a:stretch>
            <a:fillRect/>
          </a:stretch>
        </p:blipFill>
        <p:spPr>
          <a:xfrm>
            <a:off x="152400" y="1063083"/>
            <a:ext cx="8590791" cy="3775617"/>
          </a:xfrm>
          <a:prstGeom prst="rect">
            <a:avLst/>
          </a:prstGeom>
          <a:noFill/>
          <a:ln>
            <a:noFill/>
          </a:ln>
        </p:spPr>
      </p:pic>
      <p:sp>
        <p:nvSpPr>
          <p:cNvPr id="708" name="Google Shape;708;p106"/>
          <p:cNvSpPr txBox="1"/>
          <p:nvPr/>
        </p:nvSpPr>
        <p:spPr>
          <a:xfrm>
            <a:off x="6624325" y="4886725"/>
            <a:ext cx="25197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https://www.ncbi.nlm.nih.gov/clinvar/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7"/>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ClinVar</a:t>
            </a:r>
            <a:endParaRPr/>
          </a:p>
        </p:txBody>
      </p:sp>
      <p:pic>
        <p:nvPicPr>
          <p:cNvPr id="714" name="Google Shape;714;p107"/>
          <p:cNvPicPr preferRelativeResize="0"/>
          <p:nvPr/>
        </p:nvPicPr>
        <p:blipFill>
          <a:blip r:embed="rId3">
            <a:alphaModFix/>
          </a:blip>
          <a:stretch>
            <a:fillRect/>
          </a:stretch>
        </p:blipFill>
        <p:spPr>
          <a:xfrm>
            <a:off x="152400" y="1063083"/>
            <a:ext cx="8590791" cy="3775617"/>
          </a:xfrm>
          <a:prstGeom prst="rect">
            <a:avLst/>
          </a:prstGeom>
          <a:noFill/>
          <a:ln>
            <a:noFill/>
          </a:ln>
        </p:spPr>
      </p:pic>
      <p:sp>
        <p:nvSpPr>
          <p:cNvPr id="715" name="Google Shape;715;p107"/>
          <p:cNvSpPr txBox="1"/>
          <p:nvPr/>
        </p:nvSpPr>
        <p:spPr>
          <a:xfrm>
            <a:off x="6624325" y="4886725"/>
            <a:ext cx="25197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https://www.ncbi.nlm.nih.gov/clinvar/</a:t>
            </a:r>
            <a:endParaRPr/>
          </a:p>
        </p:txBody>
      </p:sp>
      <p:sp>
        <p:nvSpPr>
          <p:cNvPr id="716" name="Google Shape;716;p107"/>
          <p:cNvSpPr/>
          <p:nvPr/>
        </p:nvSpPr>
        <p:spPr>
          <a:xfrm>
            <a:off x="4294025" y="614450"/>
            <a:ext cx="219600" cy="735000"/>
          </a:xfrm>
          <a:prstGeom prst="down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8"/>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FDA-Recognized ClinGen Classifications</a:t>
            </a:r>
            <a:endParaRPr/>
          </a:p>
        </p:txBody>
      </p:sp>
      <p:pic>
        <p:nvPicPr>
          <p:cNvPr id="722" name="Google Shape;722;p108"/>
          <p:cNvPicPr preferRelativeResize="0"/>
          <p:nvPr/>
        </p:nvPicPr>
        <p:blipFill>
          <a:blip r:embed="rId3">
            <a:alphaModFix/>
          </a:blip>
          <a:stretch>
            <a:fillRect/>
          </a:stretch>
        </p:blipFill>
        <p:spPr>
          <a:xfrm>
            <a:off x="228600" y="986883"/>
            <a:ext cx="7485123" cy="377561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09"/>
          <p:cNvSpPr txBox="1"/>
          <p:nvPr>
            <p:ph type="title"/>
          </p:nvPr>
        </p:nvSpPr>
        <p:spPr>
          <a:xfrm>
            <a:off x="242425" y="195325"/>
            <a:ext cx="7692900" cy="357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 sz="1800"/>
              <a:t>The following is a list of all names submitted to ClinVar for a single variant:</a:t>
            </a:r>
            <a:endParaRPr sz="1800"/>
          </a:p>
        </p:txBody>
      </p:sp>
      <p:pic>
        <p:nvPicPr>
          <p:cNvPr id="728" name="Google Shape;728;p109"/>
          <p:cNvPicPr preferRelativeResize="0"/>
          <p:nvPr/>
        </p:nvPicPr>
        <p:blipFill rotWithShape="1">
          <a:blip r:embed="rId3">
            <a:alphaModFix/>
          </a:blip>
          <a:srcRect b="0" l="0" r="0" t="16715"/>
          <a:stretch/>
        </p:blipFill>
        <p:spPr>
          <a:xfrm>
            <a:off x="588130" y="721931"/>
            <a:ext cx="7340668" cy="3416945"/>
          </a:xfrm>
          <a:prstGeom prst="rect">
            <a:avLst/>
          </a:prstGeom>
          <a:noFill/>
          <a:ln cap="flat" cmpd="sng" w="9525">
            <a:solidFill>
              <a:schemeClr val="dk1"/>
            </a:solidFill>
            <a:prstDash val="solid"/>
            <a:round/>
            <a:headEnd len="sm" w="sm" type="none"/>
            <a:tailEnd len="sm" w="sm" type="none"/>
          </a:ln>
        </p:spPr>
      </p:pic>
      <p:sp>
        <p:nvSpPr>
          <p:cNvPr id="729" name="Google Shape;729;p109"/>
          <p:cNvSpPr txBox="1"/>
          <p:nvPr/>
        </p:nvSpPr>
        <p:spPr>
          <a:xfrm>
            <a:off x="797711" y="4113768"/>
            <a:ext cx="7806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Source: Maglott, D. “</a:t>
            </a:r>
            <a:r>
              <a:rPr b="0" i="1" lang="en" sz="1400" u="none" cap="none" strike="noStrike">
                <a:solidFill>
                  <a:schemeClr val="dk1"/>
                </a:solidFill>
                <a:latin typeface="Arial"/>
                <a:ea typeface="Arial"/>
                <a:cs typeface="Arial"/>
                <a:sym typeface="Arial"/>
              </a:rPr>
              <a:t>The Variant Rosetta Stone </a:t>
            </a:r>
            <a:r>
              <a:rPr b="0" i="0" lang="en" sz="1400" u="none" cap="none" strike="noStrike">
                <a:solidFill>
                  <a:schemeClr val="dk1"/>
                </a:solidFill>
                <a:latin typeface="Arial"/>
                <a:ea typeface="Arial"/>
                <a:cs typeface="Arial"/>
                <a:sym typeface="Arial"/>
              </a:rPr>
              <a:t>[Powerpoint slides]” NCBI, 08 May 2015.</a:t>
            </a:r>
            <a:endParaRPr b="0" i="0" sz="1400" u="none" cap="none" strike="noStrike">
              <a:solidFill>
                <a:schemeClr val="dk1"/>
              </a:solidFill>
              <a:latin typeface="Arial"/>
              <a:ea typeface="Arial"/>
              <a:cs typeface="Arial"/>
              <a:sym typeface="Arial"/>
            </a:endParaRPr>
          </a:p>
        </p:txBody>
      </p:sp>
      <p:sp>
        <p:nvSpPr>
          <p:cNvPr id="730" name="Google Shape;730;p109"/>
          <p:cNvSpPr txBox="1"/>
          <p:nvPr>
            <p:ph idx="12" type="sldNum"/>
          </p:nvPr>
        </p:nvSpPr>
        <p:spPr>
          <a:xfrm>
            <a:off x="8569898" y="4783756"/>
            <a:ext cx="548700" cy="3936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Variant De-duplication Problem</a:t>
            </a:r>
            <a:endParaRPr/>
          </a:p>
        </p:txBody>
      </p:sp>
      <p:sp>
        <p:nvSpPr>
          <p:cNvPr id="736" name="Google Shape;736;p110"/>
          <p:cNvSpPr txBox="1"/>
          <p:nvPr>
            <p:ph idx="12" type="sldNum"/>
          </p:nvPr>
        </p:nvSpPr>
        <p:spPr>
          <a:xfrm>
            <a:off x="8569898" y="478375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110"/>
          <p:cNvSpPr txBox="1"/>
          <p:nvPr/>
        </p:nvSpPr>
        <p:spPr>
          <a:xfrm>
            <a:off x="1319775" y="1085650"/>
            <a:ext cx="1716900" cy="347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u="sng">
                <a:solidFill>
                  <a:srgbClr val="8DC63F"/>
                </a:solidFill>
                <a:latin typeface="Ubuntu"/>
                <a:ea typeface="Ubuntu"/>
                <a:cs typeface="Ubuntu"/>
                <a:sym typeface="Ubuntu"/>
              </a:rPr>
              <a:t>Singular Concept</a:t>
            </a:r>
            <a:endParaRPr u="sng">
              <a:solidFill>
                <a:srgbClr val="8DC63F"/>
              </a:solidFill>
              <a:latin typeface="Ubuntu"/>
              <a:ea typeface="Ubuntu"/>
              <a:cs typeface="Ubuntu"/>
              <a:sym typeface="Ubuntu"/>
            </a:endParaRPr>
          </a:p>
        </p:txBody>
      </p:sp>
      <p:sp>
        <p:nvSpPr>
          <p:cNvPr id="738" name="Google Shape;738;p110"/>
          <p:cNvSpPr txBox="1"/>
          <p:nvPr/>
        </p:nvSpPr>
        <p:spPr>
          <a:xfrm>
            <a:off x="3369280" y="1085650"/>
            <a:ext cx="3996900" cy="3474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u="sng">
                <a:solidFill>
                  <a:srgbClr val="1B75BC"/>
                </a:solidFill>
                <a:latin typeface="Ubuntu"/>
                <a:ea typeface="Ubuntu"/>
                <a:cs typeface="Ubuntu"/>
                <a:sym typeface="Ubuntu"/>
              </a:rPr>
              <a:t>Multiple human names</a:t>
            </a:r>
            <a:endParaRPr u="sng">
              <a:solidFill>
                <a:srgbClr val="1B75BC"/>
              </a:solidFill>
              <a:latin typeface="Ubuntu"/>
              <a:ea typeface="Ubuntu"/>
              <a:cs typeface="Ubuntu"/>
              <a:sym typeface="Ubuntu"/>
            </a:endParaRPr>
          </a:p>
        </p:txBody>
      </p:sp>
      <p:cxnSp>
        <p:nvCxnSpPr>
          <p:cNvPr id="739" name="Google Shape;739;p110"/>
          <p:cNvCxnSpPr>
            <a:endCxn id="740" idx="1"/>
          </p:cNvCxnSpPr>
          <p:nvPr/>
        </p:nvCxnSpPr>
        <p:spPr>
          <a:xfrm flipH="1" rot="10800000">
            <a:off x="3036691" y="1523487"/>
            <a:ext cx="332100" cy="307800"/>
          </a:xfrm>
          <a:prstGeom prst="straightConnector1">
            <a:avLst/>
          </a:prstGeom>
          <a:noFill/>
          <a:ln cap="flat" cmpd="sng" w="28575">
            <a:solidFill>
              <a:srgbClr val="63666A"/>
            </a:solidFill>
            <a:prstDash val="solid"/>
            <a:round/>
            <a:headEnd len="med" w="med" type="none"/>
            <a:tailEnd len="med" w="med" type="none"/>
          </a:ln>
        </p:spPr>
      </p:cxnSp>
      <p:cxnSp>
        <p:nvCxnSpPr>
          <p:cNvPr id="741" name="Google Shape;741;p110"/>
          <p:cNvCxnSpPr>
            <a:endCxn id="742" idx="1"/>
          </p:cNvCxnSpPr>
          <p:nvPr/>
        </p:nvCxnSpPr>
        <p:spPr>
          <a:xfrm flipH="1" rot="10800000">
            <a:off x="3036691" y="1731431"/>
            <a:ext cx="332100" cy="99900"/>
          </a:xfrm>
          <a:prstGeom prst="straightConnector1">
            <a:avLst/>
          </a:prstGeom>
          <a:noFill/>
          <a:ln cap="flat" cmpd="sng" w="28575">
            <a:solidFill>
              <a:srgbClr val="63666A"/>
            </a:solidFill>
            <a:prstDash val="solid"/>
            <a:round/>
            <a:headEnd len="med" w="med" type="none"/>
            <a:tailEnd len="med" w="med" type="none"/>
          </a:ln>
        </p:spPr>
      </p:cxnSp>
      <p:cxnSp>
        <p:nvCxnSpPr>
          <p:cNvPr id="743" name="Google Shape;743;p110"/>
          <p:cNvCxnSpPr>
            <a:endCxn id="744" idx="1"/>
          </p:cNvCxnSpPr>
          <p:nvPr/>
        </p:nvCxnSpPr>
        <p:spPr>
          <a:xfrm>
            <a:off x="3036691" y="1831375"/>
            <a:ext cx="332100" cy="108000"/>
          </a:xfrm>
          <a:prstGeom prst="straightConnector1">
            <a:avLst/>
          </a:prstGeom>
          <a:noFill/>
          <a:ln cap="flat" cmpd="sng" w="28575">
            <a:solidFill>
              <a:srgbClr val="63666A"/>
            </a:solidFill>
            <a:prstDash val="solid"/>
            <a:round/>
            <a:headEnd len="med" w="med" type="none"/>
            <a:tailEnd len="med" w="med" type="none"/>
          </a:ln>
        </p:spPr>
      </p:cxnSp>
      <p:cxnSp>
        <p:nvCxnSpPr>
          <p:cNvPr id="745" name="Google Shape;745;p110"/>
          <p:cNvCxnSpPr>
            <a:endCxn id="746" idx="1"/>
          </p:cNvCxnSpPr>
          <p:nvPr/>
        </p:nvCxnSpPr>
        <p:spPr>
          <a:xfrm>
            <a:off x="3036691" y="1831296"/>
            <a:ext cx="332100" cy="309300"/>
          </a:xfrm>
          <a:prstGeom prst="straightConnector1">
            <a:avLst/>
          </a:prstGeom>
          <a:noFill/>
          <a:ln cap="flat" cmpd="sng" w="28575">
            <a:solidFill>
              <a:srgbClr val="63666A"/>
            </a:solidFill>
            <a:prstDash val="solid"/>
            <a:round/>
            <a:headEnd len="med" w="med" type="none"/>
            <a:tailEnd len="med" w="med" type="none"/>
          </a:ln>
        </p:spPr>
      </p:cxnSp>
      <p:cxnSp>
        <p:nvCxnSpPr>
          <p:cNvPr id="747" name="Google Shape;747;p110"/>
          <p:cNvCxnSpPr>
            <a:endCxn id="748" idx="1"/>
          </p:cNvCxnSpPr>
          <p:nvPr/>
        </p:nvCxnSpPr>
        <p:spPr>
          <a:xfrm flipH="1" rot="10800000">
            <a:off x="3036691" y="2581695"/>
            <a:ext cx="332100" cy="413700"/>
          </a:xfrm>
          <a:prstGeom prst="straightConnector1">
            <a:avLst/>
          </a:prstGeom>
          <a:noFill/>
          <a:ln cap="flat" cmpd="sng" w="28575">
            <a:solidFill>
              <a:srgbClr val="63666A"/>
            </a:solidFill>
            <a:prstDash val="solid"/>
            <a:round/>
            <a:headEnd len="med" w="med" type="none"/>
            <a:tailEnd len="med" w="med" type="none"/>
          </a:ln>
        </p:spPr>
      </p:cxnSp>
      <p:cxnSp>
        <p:nvCxnSpPr>
          <p:cNvPr id="749" name="Google Shape;749;p110"/>
          <p:cNvCxnSpPr>
            <a:endCxn id="750" idx="1"/>
          </p:cNvCxnSpPr>
          <p:nvPr/>
        </p:nvCxnSpPr>
        <p:spPr>
          <a:xfrm flipH="1" rot="10800000">
            <a:off x="3036691" y="2778392"/>
            <a:ext cx="332100" cy="217200"/>
          </a:xfrm>
          <a:prstGeom prst="straightConnector1">
            <a:avLst/>
          </a:prstGeom>
          <a:noFill/>
          <a:ln cap="flat" cmpd="sng" w="28575">
            <a:solidFill>
              <a:srgbClr val="63666A"/>
            </a:solidFill>
            <a:prstDash val="solid"/>
            <a:round/>
            <a:headEnd len="med" w="med" type="none"/>
            <a:tailEnd len="med" w="med" type="none"/>
          </a:ln>
        </p:spPr>
      </p:cxnSp>
      <p:cxnSp>
        <p:nvCxnSpPr>
          <p:cNvPr id="751" name="Google Shape;751;p110"/>
          <p:cNvCxnSpPr>
            <a:endCxn id="752" idx="1"/>
          </p:cNvCxnSpPr>
          <p:nvPr/>
        </p:nvCxnSpPr>
        <p:spPr>
          <a:xfrm flipH="1" rot="10800000">
            <a:off x="3036702" y="2990222"/>
            <a:ext cx="332100" cy="5400"/>
          </a:xfrm>
          <a:prstGeom prst="straightConnector1">
            <a:avLst/>
          </a:prstGeom>
          <a:noFill/>
          <a:ln cap="flat" cmpd="sng" w="28575">
            <a:solidFill>
              <a:srgbClr val="63666A"/>
            </a:solidFill>
            <a:prstDash val="solid"/>
            <a:round/>
            <a:headEnd len="med" w="med" type="none"/>
            <a:tailEnd len="med" w="med" type="none"/>
          </a:ln>
        </p:spPr>
      </p:cxnSp>
      <p:cxnSp>
        <p:nvCxnSpPr>
          <p:cNvPr id="753" name="Google Shape;753;p110"/>
          <p:cNvCxnSpPr>
            <a:endCxn id="754" idx="1"/>
          </p:cNvCxnSpPr>
          <p:nvPr/>
        </p:nvCxnSpPr>
        <p:spPr>
          <a:xfrm>
            <a:off x="3036691" y="2995534"/>
            <a:ext cx="332100" cy="212100"/>
          </a:xfrm>
          <a:prstGeom prst="straightConnector1">
            <a:avLst/>
          </a:prstGeom>
          <a:noFill/>
          <a:ln cap="flat" cmpd="sng" w="28575">
            <a:solidFill>
              <a:srgbClr val="63666A"/>
            </a:solidFill>
            <a:prstDash val="solid"/>
            <a:round/>
            <a:headEnd len="med" w="med" type="none"/>
            <a:tailEnd len="med" w="med" type="none"/>
          </a:ln>
        </p:spPr>
      </p:cxnSp>
      <p:cxnSp>
        <p:nvCxnSpPr>
          <p:cNvPr id="755" name="Google Shape;755;p110"/>
          <p:cNvCxnSpPr>
            <a:endCxn id="756" idx="1"/>
          </p:cNvCxnSpPr>
          <p:nvPr/>
        </p:nvCxnSpPr>
        <p:spPr>
          <a:xfrm>
            <a:off x="3036691" y="2995513"/>
            <a:ext cx="332100" cy="416700"/>
          </a:xfrm>
          <a:prstGeom prst="straightConnector1">
            <a:avLst/>
          </a:prstGeom>
          <a:noFill/>
          <a:ln cap="flat" cmpd="sng" w="28575">
            <a:solidFill>
              <a:srgbClr val="63666A"/>
            </a:solidFill>
            <a:prstDash val="solid"/>
            <a:round/>
            <a:headEnd len="med" w="med" type="none"/>
            <a:tailEnd len="med" w="med" type="none"/>
          </a:ln>
        </p:spPr>
      </p:cxnSp>
      <p:cxnSp>
        <p:nvCxnSpPr>
          <p:cNvPr id="757" name="Google Shape;757;p110"/>
          <p:cNvCxnSpPr>
            <a:endCxn id="758" idx="1"/>
          </p:cNvCxnSpPr>
          <p:nvPr/>
        </p:nvCxnSpPr>
        <p:spPr>
          <a:xfrm flipH="1" rot="10800000">
            <a:off x="3037515" y="4423852"/>
            <a:ext cx="332100" cy="98400"/>
          </a:xfrm>
          <a:prstGeom prst="straightConnector1">
            <a:avLst/>
          </a:prstGeom>
          <a:noFill/>
          <a:ln cap="flat" cmpd="sng" w="28575">
            <a:solidFill>
              <a:srgbClr val="63666A"/>
            </a:solidFill>
            <a:prstDash val="solid"/>
            <a:round/>
            <a:headEnd len="med" w="med" type="none"/>
            <a:tailEnd len="med" w="med" type="none"/>
          </a:ln>
        </p:spPr>
      </p:cxnSp>
      <p:cxnSp>
        <p:nvCxnSpPr>
          <p:cNvPr id="759" name="Google Shape;759;p110"/>
          <p:cNvCxnSpPr>
            <a:endCxn id="760" idx="1"/>
          </p:cNvCxnSpPr>
          <p:nvPr/>
        </p:nvCxnSpPr>
        <p:spPr>
          <a:xfrm>
            <a:off x="3037515" y="4522471"/>
            <a:ext cx="332100" cy="102600"/>
          </a:xfrm>
          <a:prstGeom prst="straightConnector1">
            <a:avLst/>
          </a:prstGeom>
          <a:noFill/>
          <a:ln cap="flat" cmpd="sng" w="28575">
            <a:solidFill>
              <a:srgbClr val="63666A"/>
            </a:solidFill>
            <a:prstDash val="solid"/>
            <a:round/>
            <a:headEnd len="med" w="med" type="none"/>
            <a:tailEnd len="med" w="med" type="none"/>
          </a:ln>
        </p:spPr>
      </p:cxnSp>
      <p:cxnSp>
        <p:nvCxnSpPr>
          <p:cNvPr id="761" name="Google Shape;761;p110"/>
          <p:cNvCxnSpPr>
            <a:endCxn id="762" idx="1"/>
          </p:cNvCxnSpPr>
          <p:nvPr/>
        </p:nvCxnSpPr>
        <p:spPr>
          <a:xfrm flipH="1" rot="10800000">
            <a:off x="3036691" y="3866365"/>
            <a:ext cx="332100" cy="102000"/>
          </a:xfrm>
          <a:prstGeom prst="straightConnector1">
            <a:avLst/>
          </a:prstGeom>
          <a:noFill/>
          <a:ln cap="flat" cmpd="sng" w="28575">
            <a:solidFill>
              <a:srgbClr val="63666A"/>
            </a:solidFill>
            <a:prstDash val="solid"/>
            <a:round/>
            <a:headEnd len="med" w="med" type="none"/>
            <a:tailEnd len="med" w="med" type="none"/>
          </a:ln>
        </p:spPr>
      </p:cxnSp>
      <p:cxnSp>
        <p:nvCxnSpPr>
          <p:cNvPr id="763" name="Google Shape;763;p110"/>
          <p:cNvCxnSpPr>
            <a:endCxn id="764" idx="1"/>
          </p:cNvCxnSpPr>
          <p:nvPr/>
        </p:nvCxnSpPr>
        <p:spPr>
          <a:xfrm>
            <a:off x="3036700" y="3968397"/>
            <a:ext cx="332100" cy="105900"/>
          </a:xfrm>
          <a:prstGeom prst="straightConnector1">
            <a:avLst/>
          </a:prstGeom>
          <a:noFill/>
          <a:ln cap="flat" cmpd="sng" w="28575">
            <a:solidFill>
              <a:srgbClr val="63666A"/>
            </a:solidFill>
            <a:prstDash val="solid"/>
            <a:round/>
            <a:headEnd len="med" w="med" type="none"/>
            <a:tailEnd len="med" w="med" type="none"/>
          </a:ln>
        </p:spPr>
      </p:cxnSp>
      <p:grpSp>
        <p:nvGrpSpPr>
          <p:cNvPr id="765" name="Google Shape;765;p110"/>
          <p:cNvGrpSpPr/>
          <p:nvPr/>
        </p:nvGrpSpPr>
        <p:grpSpPr>
          <a:xfrm>
            <a:off x="3368791" y="3762393"/>
            <a:ext cx="4836896" cy="415877"/>
            <a:chOff x="20151750" y="25167992"/>
            <a:chExt cx="27127852" cy="2437730"/>
          </a:xfrm>
        </p:grpSpPr>
        <p:sp>
          <p:nvSpPr>
            <p:cNvPr id="762" name="Google Shape;762;p110"/>
            <p:cNvSpPr txBox="1"/>
            <p:nvPr/>
          </p:nvSpPr>
          <p:spPr>
            <a:xfrm>
              <a:off x="20151750" y="25167992"/>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NC_000006.11:g.7585967_7585978del</a:t>
              </a:r>
              <a:endParaRPr>
                <a:solidFill>
                  <a:srgbClr val="1B75BC"/>
                </a:solidFill>
                <a:latin typeface="Consolas"/>
                <a:ea typeface="Consolas"/>
                <a:cs typeface="Consolas"/>
                <a:sym typeface="Consolas"/>
              </a:endParaRPr>
            </a:p>
          </p:txBody>
        </p:sp>
        <p:sp>
          <p:nvSpPr>
            <p:cNvPr id="764" name="Google Shape;764;p110"/>
            <p:cNvSpPr txBox="1"/>
            <p:nvPr/>
          </p:nvSpPr>
          <p:spPr>
            <a:xfrm>
              <a:off x="20151802" y="26386823"/>
              <a:ext cx="271278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NC_000006.11:g.7585967_7585978delGTCCCGCTCCGG</a:t>
              </a:r>
              <a:endParaRPr>
                <a:solidFill>
                  <a:srgbClr val="1B75BC"/>
                </a:solidFill>
                <a:latin typeface="Consolas"/>
                <a:ea typeface="Consolas"/>
                <a:cs typeface="Consolas"/>
                <a:sym typeface="Consolas"/>
              </a:endParaRPr>
            </a:p>
          </p:txBody>
        </p:sp>
      </p:grpSp>
      <p:sp>
        <p:nvSpPr>
          <p:cNvPr id="766" name="Google Shape;766;p110"/>
          <p:cNvSpPr txBox="1"/>
          <p:nvPr/>
        </p:nvSpPr>
        <p:spPr>
          <a:xfrm rot="-5400000">
            <a:off x="1128485" y="2223890"/>
            <a:ext cx="1536000" cy="27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i="1" lang="en" sz="1200">
                <a:solidFill>
                  <a:srgbClr val="0000FF"/>
                </a:solidFill>
                <a:latin typeface="Ubuntu"/>
                <a:ea typeface="Ubuntu"/>
                <a:cs typeface="Ubuntu"/>
                <a:sym typeface="Ubuntu"/>
              </a:rPr>
              <a:t>translation</a:t>
            </a:r>
            <a:endParaRPr i="1" sz="1200">
              <a:solidFill>
                <a:srgbClr val="0000FF"/>
              </a:solidFill>
              <a:latin typeface="Ubuntu"/>
              <a:ea typeface="Ubuntu"/>
              <a:cs typeface="Ubuntu"/>
              <a:sym typeface="Ubuntu"/>
            </a:endParaRPr>
          </a:p>
        </p:txBody>
      </p:sp>
      <p:sp>
        <p:nvSpPr>
          <p:cNvPr id="767" name="Google Shape;767;p110"/>
          <p:cNvSpPr txBox="1"/>
          <p:nvPr/>
        </p:nvSpPr>
        <p:spPr>
          <a:xfrm rot="-5400000">
            <a:off x="1238758" y="3565725"/>
            <a:ext cx="1313700" cy="274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i="1" lang="en" sz="1200">
                <a:solidFill>
                  <a:srgbClr val="0000FF"/>
                </a:solidFill>
                <a:latin typeface="Ubuntu"/>
                <a:ea typeface="Ubuntu"/>
                <a:cs typeface="Ubuntu"/>
                <a:sym typeface="Ubuntu"/>
              </a:rPr>
              <a:t>projection</a:t>
            </a:r>
            <a:endParaRPr i="1" sz="1200">
              <a:solidFill>
                <a:srgbClr val="0000FF"/>
              </a:solidFill>
              <a:latin typeface="Ubuntu"/>
              <a:ea typeface="Ubuntu"/>
              <a:cs typeface="Ubuntu"/>
              <a:sym typeface="Ubuntu"/>
            </a:endParaRPr>
          </a:p>
        </p:txBody>
      </p:sp>
      <p:sp>
        <p:nvSpPr>
          <p:cNvPr id="768" name="Google Shape;768;p110"/>
          <p:cNvSpPr txBox="1"/>
          <p:nvPr/>
        </p:nvSpPr>
        <p:spPr>
          <a:xfrm rot="-5400000">
            <a:off x="2156003" y="1566526"/>
            <a:ext cx="966600" cy="541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i="1" lang="en">
                <a:solidFill>
                  <a:srgbClr val="77787B"/>
                </a:solidFill>
                <a:latin typeface="Ubuntu"/>
                <a:ea typeface="Ubuntu"/>
                <a:cs typeface="Ubuntu"/>
                <a:sym typeface="Ubuntu"/>
              </a:rPr>
              <a:t>protein</a:t>
            </a:r>
            <a:endParaRPr i="1">
              <a:solidFill>
                <a:srgbClr val="77787B"/>
              </a:solidFill>
              <a:latin typeface="Ubuntu"/>
              <a:ea typeface="Ubuntu"/>
              <a:cs typeface="Ubuntu"/>
              <a:sym typeface="Ubuntu"/>
            </a:endParaRPr>
          </a:p>
          <a:p>
            <a:pPr indent="0" lvl="0" marL="0" rtl="0" algn="ctr">
              <a:spcBef>
                <a:spcPts val="0"/>
              </a:spcBef>
              <a:spcAft>
                <a:spcPts val="0"/>
              </a:spcAft>
              <a:buNone/>
            </a:pPr>
            <a:r>
              <a:rPr i="1" lang="en" u="sng">
                <a:solidFill>
                  <a:srgbClr val="77787B"/>
                </a:solidFill>
                <a:latin typeface="Ubuntu"/>
                <a:ea typeface="Ubuntu"/>
                <a:cs typeface="Ubuntu"/>
                <a:sym typeface="Ubuntu"/>
              </a:rPr>
              <a:t>variation</a:t>
            </a:r>
            <a:endParaRPr i="1" u="sng">
              <a:solidFill>
                <a:srgbClr val="77787B"/>
              </a:solidFill>
              <a:latin typeface="Ubuntu"/>
              <a:ea typeface="Ubuntu"/>
              <a:cs typeface="Ubuntu"/>
              <a:sym typeface="Ubuntu"/>
            </a:endParaRPr>
          </a:p>
        </p:txBody>
      </p:sp>
      <p:sp>
        <p:nvSpPr>
          <p:cNvPr id="769" name="Google Shape;769;p110"/>
          <p:cNvSpPr txBox="1"/>
          <p:nvPr/>
        </p:nvSpPr>
        <p:spPr>
          <a:xfrm rot="-5400000">
            <a:off x="2049953" y="2744516"/>
            <a:ext cx="1178700" cy="541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i="1" lang="en">
                <a:solidFill>
                  <a:srgbClr val="77787B"/>
                </a:solidFill>
                <a:latin typeface="Ubuntu"/>
                <a:ea typeface="Ubuntu"/>
                <a:cs typeface="Ubuntu"/>
                <a:sym typeface="Ubuntu"/>
              </a:rPr>
              <a:t>transcript</a:t>
            </a:r>
            <a:endParaRPr i="1">
              <a:solidFill>
                <a:srgbClr val="77787B"/>
              </a:solidFill>
              <a:latin typeface="Ubuntu"/>
              <a:ea typeface="Ubuntu"/>
              <a:cs typeface="Ubuntu"/>
              <a:sym typeface="Ubuntu"/>
            </a:endParaRPr>
          </a:p>
          <a:p>
            <a:pPr indent="0" lvl="0" marL="0" rtl="0" algn="ctr">
              <a:spcBef>
                <a:spcPts val="0"/>
              </a:spcBef>
              <a:spcAft>
                <a:spcPts val="0"/>
              </a:spcAft>
              <a:buNone/>
            </a:pPr>
            <a:r>
              <a:rPr i="1" lang="en" u="sng">
                <a:solidFill>
                  <a:srgbClr val="77787B"/>
                </a:solidFill>
                <a:latin typeface="Ubuntu"/>
                <a:ea typeface="Ubuntu"/>
                <a:cs typeface="Ubuntu"/>
                <a:sym typeface="Ubuntu"/>
              </a:rPr>
              <a:t>variation</a:t>
            </a:r>
            <a:endParaRPr i="1" u="sng">
              <a:solidFill>
                <a:srgbClr val="77787B"/>
              </a:solidFill>
              <a:latin typeface="Ubuntu"/>
              <a:ea typeface="Ubuntu"/>
              <a:cs typeface="Ubuntu"/>
              <a:sym typeface="Ubuntu"/>
            </a:endParaRPr>
          </a:p>
        </p:txBody>
      </p:sp>
      <p:sp>
        <p:nvSpPr>
          <p:cNvPr id="770" name="Google Shape;770;p110"/>
          <p:cNvSpPr txBox="1"/>
          <p:nvPr/>
        </p:nvSpPr>
        <p:spPr>
          <a:xfrm rot="-5400000">
            <a:off x="2156003" y="3987550"/>
            <a:ext cx="966600" cy="541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i="1" lang="en">
                <a:solidFill>
                  <a:srgbClr val="77787B"/>
                </a:solidFill>
                <a:latin typeface="Ubuntu"/>
                <a:ea typeface="Ubuntu"/>
                <a:cs typeface="Ubuntu"/>
                <a:sym typeface="Ubuntu"/>
              </a:rPr>
              <a:t>genomic</a:t>
            </a:r>
            <a:endParaRPr i="1">
              <a:solidFill>
                <a:srgbClr val="77787B"/>
              </a:solidFill>
              <a:latin typeface="Ubuntu"/>
              <a:ea typeface="Ubuntu"/>
              <a:cs typeface="Ubuntu"/>
              <a:sym typeface="Ubuntu"/>
            </a:endParaRPr>
          </a:p>
          <a:p>
            <a:pPr indent="0" lvl="0" marL="0" rtl="0" algn="ctr">
              <a:spcBef>
                <a:spcPts val="0"/>
              </a:spcBef>
              <a:spcAft>
                <a:spcPts val="0"/>
              </a:spcAft>
              <a:buNone/>
            </a:pPr>
            <a:r>
              <a:rPr i="1" lang="en" u="sng">
                <a:solidFill>
                  <a:srgbClr val="77787B"/>
                </a:solidFill>
                <a:latin typeface="Ubuntu"/>
                <a:ea typeface="Ubuntu"/>
                <a:cs typeface="Ubuntu"/>
                <a:sym typeface="Ubuntu"/>
              </a:rPr>
              <a:t>variation</a:t>
            </a:r>
            <a:endParaRPr i="1" u="sng">
              <a:solidFill>
                <a:srgbClr val="77787B"/>
              </a:solidFill>
              <a:latin typeface="Ubuntu"/>
              <a:ea typeface="Ubuntu"/>
              <a:cs typeface="Ubuntu"/>
              <a:sym typeface="Ubuntu"/>
            </a:endParaRPr>
          </a:p>
        </p:txBody>
      </p:sp>
      <p:grpSp>
        <p:nvGrpSpPr>
          <p:cNvPr id="771" name="Google Shape;771;p110"/>
          <p:cNvGrpSpPr/>
          <p:nvPr/>
        </p:nvGrpSpPr>
        <p:grpSpPr>
          <a:xfrm>
            <a:off x="3368791" y="2477723"/>
            <a:ext cx="4928527" cy="1038463"/>
            <a:chOff x="20151750" y="16100349"/>
            <a:chExt cx="27641765" cy="6087121"/>
          </a:xfrm>
        </p:grpSpPr>
        <p:sp>
          <p:nvSpPr>
            <p:cNvPr id="748" name="Google Shape;748;p110"/>
            <p:cNvSpPr txBox="1"/>
            <p:nvPr/>
          </p:nvSpPr>
          <p:spPr>
            <a:xfrm>
              <a:off x="20151750" y="16100349"/>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NM_004415.2:c.8472_8483del</a:t>
              </a:r>
              <a:endParaRPr>
                <a:solidFill>
                  <a:srgbClr val="1B75BC"/>
                </a:solidFill>
                <a:latin typeface="Consolas"/>
                <a:ea typeface="Consolas"/>
                <a:cs typeface="Consolas"/>
                <a:sym typeface="Consolas"/>
              </a:endParaRPr>
            </a:p>
          </p:txBody>
        </p:sp>
        <p:sp>
          <p:nvSpPr>
            <p:cNvPr id="750" name="Google Shape;750;p110"/>
            <p:cNvSpPr txBox="1"/>
            <p:nvPr/>
          </p:nvSpPr>
          <p:spPr>
            <a:xfrm>
              <a:off x="20151750" y="17253322"/>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NM_004415.2:c.8472_8483delGTCCCGCTCCGG</a:t>
              </a:r>
              <a:endParaRPr>
                <a:solidFill>
                  <a:srgbClr val="1B75BC"/>
                </a:solidFill>
                <a:latin typeface="Consolas"/>
                <a:ea typeface="Consolas"/>
                <a:cs typeface="Consolas"/>
                <a:sym typeface="Consolas"/>
              </a:endParaRPr>
            </a:p>
          </p:txBody>
        </p:sp>
        <p:sp>
          <p:nvSpPr>
            <p:cNvPr id="754" name="Google Shape;754;p110"/>
            <p:cNvSpPr txBox="1"/>
            <p:nvPr/>
          </p:nvSpPr>
          <p:spPr>
            <a:xfrm>
              <a:off x="20151750" y="19769395"/>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LRG_423t1:c.8472_8483del</a:t>
              </a:r>
              <a:endParaRPr>
                <a:solidFill>
                  <a:srgbClr val="1B75BC"/>
                </a:solidFill>
                <a:latin typeface="Consolas"/>
                <a:ea typeface="Consolas"/>
                <a:cs typeface="Consolas"/>
                <a:sym typeface="Consolas"/>
              </a:endParaRPr>
            </a:p>
          </p:txBody>
        </p:sp>
        <p:sp>
          <p:nvSpPr>
            <p:cNvPr id="756" name="Google Shape;756;p110"/>
            <p:cNvSpPr txBox="1"/>
            <p:nvPr/>
          </p:nvSpPr>
          <p:spPr>
            <a:xfrm>
              <a:off x="20151750" y="20968570"/>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CCDS4501.1:c.8472_8483del</a:t>
              </a:r>
              <a:endParaRPr>
                <a:solidFill>
                  <a:srgbClr val="1B75BC"/>
                </a:solidFill>
                <a:latin typeface="Consolas"/>
                <a:ea typeface="Consolas"/>
                <a:cs typeface="Consolas"/>
                <a:sym typeface="Consolas"/>
              </a:endParaRPr>
            </a:p>
          </p:txBody>
        </p:sp>
        <p:sp>
          <p:nvSpPr>
            <p:cNvPr id="752" name="Google Shape;752;p110"/>
            <p:cNvSpPr txBox="1"/>
            <p:nvPr/>
          </p:nvSpPr>
          <p:spPr>
            <a:xfrm>
              <a:off x="20151815" y="18494998"/>
              <a:ext cx="276417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ENST00000379802.3:c.8472_8483delGTCCCGCTCCGG</a:t>
              </a:r>
              <a:endParaRPr>
                <a:solidFill>
                  <a:srgbClr val="1B75BC"/>
                </a:solidFill>
                <a:latin typeface="Consolas"/>
                <a:ea typeface="Consolas"/>
                <a:cs typeface="Consolas"/>
                <a:sym typeface="Consolas"/>
              </a:endParaRPr>
            </a:p>
          </p:txBody>
        </p:sp>
      </p:grpSp>
      <p:grpSp>
        <p:nvGrpSpPr>
          <p:cNvPr id="772" name="Google Shape;772;p110"/>
          <p:cNvGrpSpPr/>
          <p:nvPr/>
        </p:nvGrpSpPr>
        <p:grpSpPr>
          <a:xfrm>
            <a:off x="3368791" y="1419515"/>
            <a:ext cx="3996398" cy="825053"/>
            <a:chOff x="20151750" y="9883200"/>
            <a:chExt cx="22413900" cy="4836185"/>
          </a:xfrm>
        </p:grpSpPr>
        <p:sp>
          <p:nvSpPr>
            <p:cNvPr id="740" name="Google Shape;740;p110"/>
            <p:cNvSpPr txBox="1"/>
            <p:nvPr/>
          </p:nvSpPr>
          <p:spPr>
            <a:xfrm>
              <a:off x="20151750" y="9883200"/>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NP_004406.2:p.Ser2843_Arg2846del</a:t>
              </a:r>
              <a:endParaRPr>
                <a:solidFill>
                  <a:srgbClr val="1B75BC"/>
                </a:solidFill>
                <a:latin typeface="Consolas"/>
                <a:ea typeface="Consolas"/>
                <a:cs typeface="Consolas"/>
                <a:sym typeface="Consolas"/>
              </a:endParaRPr>
            </a:p>
          </p:txBody>
        </p:sp>
        <p:sp>
          <p:nvSpPr>
            <p:cNvPr id="742" name="Google Shape;742;p110"/>
            <p:cNvSpPr txBox="1"/>
            <p:nvPr/>
          </p:nvSpPr>
          <p:spPr>
            <a:xfrm>
              <a:off x="20151750" y="11102100"/>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LRG_423p1:p.Ser2843_Arg2846del</a:t>
              </a:r>
              <a:endParaRPr>
                <a:solidFill>
                  <a:srgbClr val="1B75BC"/>
                </a:solidFill>
                <a:latin typeface="Consolas"/>
                <a:ea typeface="Consolas"/>
                <a:cs typeface="Consolas"/>
                <a:sym typeface="Consolas"/>
              </a:endParaRPr>
            </a:p>
          </p:txBody>
        </p:sp>
        <p:sp>
          <p:nvSpPr>
            <p:cNvPr id="744" name="Google Shape;744;p110"/>
            <p:cNvSpPr txBox="1"/>
            <p:nvPr/>
          </p:nvSpPr>
          <p:spPr>
            <a:xfrm>
              <a:off x="20151750" y="12320998"/>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P15924:p.Ser2843_Arg2846del</a:t>
              </a:r>
              <a:endParaRPr>
                <a:solidFill>
                  <a:srgbClr val="1B75BC"/>
                </a:solidFill>
                <a:latin typeface="Consolas"/>
                <a:ea typeface="Consolas"/>
                <a:cs typeface="Consolas"/>
                <a:sym typeface="Consolas"/>
              </a:endParaRPr>
            </a:p>
          </p:txBody>
        </p:sp>
        <p:sp>
          <p:nvSpPr>
            <p:cNvPr id="746" name="Google Shape;746;p110"/>
            <p:cNvSpPr txBox="1"/>
            <p:nvPr/>
          </p:nvSpPr>
          <p:spPr>
            <a:xfrm>
              <a:off x="20151750" y="13500485"/>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ENSP00000369129.3:p.Ser2843_Arg2846del</a:t>
              </a:r>
              <a:endParaRPr>
                <a:solidFill>
                  <a:srgbClr val="1B75BC"/>
                </a:solidFill>
                <a:latin typeface="Consolas"/>
                <a:ea typeface="Consolas"/>
                <a:cs typeface="Consolas"/>
                <a:sym typeface="Consolas"/>
              </a:endParaRPr>
            </a:p>
          </p:txBody>
        </p:sp>
      </p:grpSp>
      <p:grpSp>
        <p:nvGrpSpPr>
          <p:cNvPr id="773" name="Google Shape;773;p110"/>
          <p:cNvGrpSpPr/>
          <p:nvPr/>
        </p:nvGrpSpPr>
        <p:grpSpPr>
          <a:xfrm>
            <a:off x="3369615" y="4319880"/>
            <a:ext cx="4964679" cy="409163"/>
            <a:chOff x="20151750" y="28436677"/>
            <a:chExt cx="22413900" cy="2398375"/>
          </a:xfrm>
        </p:grpSpPr>
        <p:sp>
          <p:nvSpPr>
            <p:cNvPr id="760" name="Google Shape;760;p110"/>
            <p:cNvSpPr txBox="1"/>
            <p:nvPr/>
          </p:nvSpPr>
          <p:spPr>
            <a:xfrm>
              <a:off x="20151750" y="29616152"/>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NC_000006.12:g.7585734_7585745delGTCCCGCTCCGG</a:t>
              </a:r>
              <a:endParaRPr>
                <a:solidFill>
                  <a:srgbClr val="1B75BC"/>
                </a:solidFill>
                <a:latin typeface="Consolas"/>
                <a:ea typeface="Consolas"/>
                <a:cs typeface="Consolas"/>
                <a:sym typeface="Consolas"/>
              </a:endParaRPr>
            </a:p>
          </p:txBody>
        </p:sp>
        <p:sp>
          <p:nvSpPr>
            <p:cNvPr id="758" name="Google Shape;758;p110"/>
            <p:cNvSpPr txBox="1"/>
            <p:nvPr/>
          </p:nvSpPr>
          <p:spPr>
            <a:xfrm>
              <a:off x="20151750" y="28436677"/>
              <a:ext cx="22413900" cy="1218900"/>
            </a:xfrm>
            <a:prstGeom prst="rect">
              <a:avLst/>
            </a:prstGeom>
            <a:noFill/>
            <a:ln>
              <a:noFill/>
            </a:ln>
          </p:spPr>
          <p:txBody>
            <a:bodyPr anchorCtr="0" anchor="ctr" bIns="0" lIns="91425" spcFirstLastPara="1" rIns="91425" wrap="square" tIns="0">
              <a:noAutofit/>
            </a:bodyPr>
            <a:lstStyle/>
            <a:p>
              <a:pPr indent="0" lvl="0" marL="0" rtl="0" algn="l">
                <a:spcBef>
                  <a:spcPts val="0"/>
                </a:spcBef>
                <a:spcAft>
                  <a:spcPts val="0"/>
                </a:spcAft>
                <a:buNone/>
              </a:pPr>
              <a:r>
                <a:rPr lang="en">
                  <a:solidFill>
                    <a:srgbClr val="1B75BC"/>
                  </a:solidFill>
                  <a:latin typeface="Consolas"/>
                  <a:ea typeface="Consolas"/>
                  <a:cs typeface="Consolas"/>
                  <a:sym typeface="Consolas"/>
                </a:rPr>
                <a:t>NC_000006.12:g.7585734_7585745del</a:t>
              </a:r>
              <a:endParaRPr>
                <a:solidFill>
                  <a:srgbClr val="1B75BC"/>
                </a:solidFill>
                <a:latin typeface="Consolas"/>
                <a:ea typeface="Consolas"/>
                <a:cs typeface="Consolas"/>
                <a:sym typeface="Consolas"/>
              </a:endParaRPr>
            </a:p>
          </p:txBody>
        </p:sp>
      </p:grpSp>
      <p:cxnSp>
        <p:nvCxnSpPr>
          <p:cNvPr id="774" name="Google Shape;774;p110"/>
          <p:cNvCxnSpPr>
            <a:stCxn id="769" idx="0"/>
            <a:endCxn id="770" idx="0"/>
          </p:cNvCxnSpPr>
          <p:nvPr/>
        </p:nvCxnSpPr>
        <p:spPr>
          <a:xfrm>
            <a:off x="2368703" y="3015116"/>
            <a:ext cx="600" cy="1242900"/>
          </a:xfrm>
          <a:prstGeom prst="curvedConnector3">
            <a:avLst>
              <a:gd fmla="val -39687543" name="adj1"/>
            </a:avLst>
          </a:prstGeom>
          <a:noFill/>
          <a:ln cap="flat" cmpd="sng" w="28575">
            <a:solidFill>
              <a:srgbClr val="0000FF"/>
            </a:solidFill>
            <a:prstDash val="dashDot"/>
            <a:round/>
            <a:headEnd len="med" w="med" type="stealth"/>
            <a:tailEnd len="med" w="med" type="stealth"/>
          </a:ln>
        </p:spPr>
      </p:cxnSp>
      <p:cxnSp>
        <p:nvCxnSpPr>
          <p:cNvPr id="775" name="Google Shape;775;p110"/>
          <p:cNvCxnSpPr>
            <a:stCxn id="769" idx="0"/>
            <a:endCxn id="768" idx="0"/>
          </p:cNvCxnSpPr>
          <p:nvPr/>
        </p:nvCxnSpPr>
        <p:spPr>
          <a:xfrm flipH="1" rot="10800000">
            <a:off x="2368703" y="1837016"/>
            <a:ext cx="600" cy="1178100"/>
          </a:xfrm>
          <a:prstGeom prst="curvedConnector3">
            <a:avLst>
              <a:gd fmla="val -39687543" name="adj1"/>
            </a:avLst>
          </a:prstGeom>
          <a:noFill/>
          <a:ln cap="flat" cmpd="sng" w="28575">
            <a:solidFill>
              <a:srgbClr val="0000FF"/>
            </a:solidFill>
            <a:prstDash val="dashDot"/>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329" name="Google Shape;329;p66"/>
          <p:cNvSpPr txBox="1"/>
          <p:nvPr>
            <p:ph idx="1" type="body"/>
          </p:nvPr>
        </p:nvSpPr>
        <p:spPr>
          <a:xfrm>
            <a:off x="311700" y="1617675"/>
            <a:ext cx="2821800" cy="29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How do we represent sequencing instrument data for a sample?</a:t>
            </a:r>
            <a:endParaRPr/>
          </a:p>
          <a:p>
            <a:pPr indent="0" lvl="0" marL="0" rtl="0" algn="l">
              <a:spcBef>
                <a:spcPts val="1200"/>
              </a:spcBef>
              <a:spcAft>
                <a:spcPts val="1200"/>
              </a:spcAft>
              <a:buNone/>
            </a:pPr>
            <a:r>
              <a:rPr i="1" lang="en"/>
              <a:t>How do we represent all of the data across multiple samples?</a:t>
            </a:r>
            <a:endParaRPr/>
          </a:p>
        </p:txBody>
      </p:sp>
      <p:sp>
        <p:nvSpPr>
          <p:cNvPr id="330" name="Google Shape;330;p66"/>
          <p:cNvSpPr txBox="1"/>
          <p:nvPr/>
        </p:nvSpPr>
        <p:spPr>
          <a:xfrm>
            <a:off x="320074"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High-throughput computing</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concept, multiple </a:t>
            </a:r>
            <a:r>
              <a:rPr i="1" lang="en"/>
              <a:t>non-overlapping</a:t>
            </a:r>
            <a:r>
              <a:rPr lang="en"/>
              <a:t> representations</a:t>
            </a:r>
            <a:endParaRPr/>
          </a:p>
        </p:txBody>
      </p:sp>
      <p:sp>
        <p:nvSpPr>
          <p:cNvPr id="781" name="Google Shape;781;p111"/>
          <p:cNvSpPr txBox="1"/>
          <p:nvPr>
            <p:ph idx="12" type="sldNum"/>
          </p:nvPr>
        </p:nvSpPr>
        <p:spPr>
          <a:xfrm>
            <a:off x="8569898" y="478375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111"/>
          <p:cNvPicPr preferRelativeResize="0"/>
          <p:nvPr/>
        </p:nvPicPr>
        <p:blipFill>
          <a:blip r:embed="rId3">
            <a:alphaModFix/>
          </a:blip>
          <a:stretch>
            <a:fillRect/>
          </a:stretch>
        </p:blipFill>
        <p:spPr>
          <a:xfrm>
            <a:off x="152400" y="1485225"/>
            <a:ext cx="8839200" cy="2456723"/>
          </a:xfrm>
          <a:prstGeom prst="rect">
            <a:avLst/>
          </a:prstGeom>
          <a:noFill/>
          <a:ln>
            <a:noFill/>
          </a:ln>
        </p:spPr>
      </p:pic>
      <p:sp>
        <p:nvSpPr>
          <p:cNvPr id="783" name="Google Shape;783;p111"/>
          <p:cNvSpPr txBox="1"/>
          <p:nvPr/>
        </p:nvSpPr>
        <p:spPr>
          <a:xfrm>
            <a:off x="5709925" y="4014375"/>
            <a:ext cx="3362700" cy="28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2F3124"/>
              </a:buClr>
              <a:buSzPts val="1100"/>
              <a:buFont typeface="Arial"/>
              <a:buNone/>
            </a:pPr>
            <a:r>
              <a:rPr lang="en"/>
              <a:t>Wagner AH, et al. </a:t>
            </a:r>
            <a:r>
              <a:rPr i="1" lang="en"/>
              <a:t>Nat Genet</a:t>
            </a:r>
            <a:r>
              <a:rPr lang="en"/>
              <a:t>. 2020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concept, multiple </a:t>
            </a:r>
            <a:r>
              <a:rPr i="1" lang="en"/>
              <a:t>non-overlapping</a:t>
            </a:r>
            <a:r>
              <a:rPr lang="en"/>
              <a:t> representations</a:t>
            </a:r>
            <a:endParaRPr/>
          </a:p>
        </p:txBody>
      </p:sp>
      <p:sp>
        <p:nvSpPr>
          <p:cNvPr id="789" name="Google Shape;789;p112"/>
          <p:cNvSpPr txBox="1"/>
          <p:nvPr>
            <p:ph idx="12" type="sldNum"/>
          </p:nvPr>
        </p:nvSpPr>
        <p:spPr>
          <a:xfrm>
            <a:off x="8569898" y="478375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0" name="Google Shape;790;p112"/>
          <p:cNvPicPr preferRelativeResize="0"/>
          <p:nvPr/>
        </p:nvPicPr>
        <p:blipFill>
          <a:blip r:embed="rId3">
            <a:alphaModFix amt="10000"/>
          </a:blip>
          <a:stretch>
            <a:fillRect/>
          </a:stretch>
        </p:blipFill>
        <p:spPr>
          <a:xfrm>
            <a:off x="152400" y="1485225"/>
            <a:ext cx="8839200" cy="2456723"/>
          </a:xfrm>
          <a:prstGeom prst="rect">
            <a:avLst/>
          </a:prstGeom>
          <a:noFill/>
          <a:ln>
            <a:noFill/>
          </a:ln>
        </p:spPr>
      </p:pic>
      <p:sp>
        <p:nvSpPr>
          <p:cNvPr id="791" name="Google Shape;791;p112"/>
          <p:cNvSpPr txBox="1"/>
          <p:nvPr/>
        </p:nvSpPr>
        <p:spPr>
          <a:xfrm>
            <a:off x="5709925" y="4014375"/>
            <a:ext cx="3362700" cy="28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2F3124"/>
              </a:buClr>
              <a:buSzPts val="1100"/>
              <a:buFont typeface="Arial"/>
              <a:buNone/>
            </a:pPr>
            <a:r>
              <a:rPr lang="en"/>
              <a:t>Wagner AH, et al. </a:t>
            </a:r>
            <a:r>
              <a:rPr i="1" lang="en"/>
              <a:t>Nat Genet</a:t>
            </a:r>
            <a:r>
              <a:rPr lang="en"/>
              <a:t>. 2020</a:t>
            </a:r>
            <a:endParaRPr/>
          </a:p>
        </p:txBody>
      </p:sp>
      <p:sp>
        <p:nvSpPr>
          <p:cNvPr id="792" name="Google Shape;792;p112"/>
          <p:cNvSpPr txBox="1"/>
          <p:nvPr/>
        </p:nvSpPr>
        <p:spPr>
          <a:xfrm>
            <a:off x="1456650" y="1942200"/>
            <a:ext cx="6535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This is another instance of the </a:t>
            </a:r>
            <a:r>
              <a:rPr b="1" lang="en" sz="1600">
                <a:solidFill>
                  <a:srgbClr val="FF0000"/>
                </a:solidFill>
              </a:rPr>
              <a:t>Variant Overprecision problem</a:t>
            </a:r>
            <a:r>
              <a:rPr lang="en" sz="1600"/>
              <a:t>, a key challenge for interoperability between standards.</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799" name="Google Shape;799;p11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Fully-Justified Normalization Captures Region of Shuffling Ambiguity</a:t>
            </a:r>
            <a:endParaRPr sz="2140"/>
          </a:p>
        </p:txBody>
      </p:sp>
      <p:sp>
        <p:nvSpPr>
          <p:cNvPr id="800" name="Google Shape;800;p113"/>
          <p:cNvSpPr txBox="1"/>
          <p:nvPr/>
        </p:nvSpPr>
        <p:spPr>
          <a:xfrm>
            <a:off x="3388050" y="4212475"/>
            <a:ext cx="2367900" cy="25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chemeClr val="dk2"/>
                </a:solidFill>
              </a:rPr>
              <a:t>Holmes, J.B., Moyer, E., Phan, L., Maglott, D. &amp; Kattman, B. L.</a:t>
            </a:r>
            <a:endParaRPr sz="600">
              <a:solidFill>
                <a:schemeClr val="dk2"/>
              </a:solidFill>
            </a:endParaRPr>
          </a:p>
          <a:p>
            <a:pPr indent="0" lvl="0" marL="0" rtl="0" algn="l">
              <a:spcBef>
                <a:spcPts val="0"/>
              </a:spcBef>
              <a:spcAft>
                <a:spcPts val="0"/>
              </a:spcAft>
              <a:buNone/>
            </a:pPr>
            <a:r>
              <a:rPr lang="en" sz="600">
                <a:solidFill>
                  <a:schemeClr val="dk2"/>
                </a:solidFill>
              </a:rPr>
              <a:t>SPDI: Data Model for Variants and Applications at NCBI.</a:t>
            </a:r>
            <a:endParaRPr sz="600">
              <a:solidFill>
                <a:schemeClr val="dk2"/>
              </a:solidFill>
            </a:endParaRPr>
          </a:p>
          <a:p>
            <a:pPr indent="0" lvl="0" marL="0" rtl="0" algn="l">
              <a:spcBef>
                <a:spcPts val="0"/>
              </a:spcBef>
              <a:spcAft>
                <a:spcPts val="0"/>
              </a:spcAft>
              <a:buNone/>
            </a:pPr>
            <a:r>
              <a:rPr i="1" lang="en" sz="600">
                <a:solidFill>
                  <a:schemeClr val="dk2"/>
                </a:solidFill>
              </a:rPr>
              <a:t>bioRxiv</a:t>
            </a:r>
            <a:r>
              <a:rPr lang="en" sz="600">
                <a:solidFill>
                  <a:schemeClr val="dk2"/>
                </a:solidFill>
              </a:rPr>
              <a:t> 537449 (2019). doi:10.1101/537449</a:t>
            </a:r>
            <a:endParaRPr sz="600">
              <a:solidFill>
                <a:schemeClr val="dk2"/>
              </a:solidFill>
            </a:endParaRPr>
          </a:p>
        </p:txBody>
      </p:sp>
      <p:pic>
        <p:nvPicPr>
          <p:cNvPr id="801" name="Google Shape;801;p113"/>
          <p:cNvPicPr preferRelativeResize="0"/>
          <p:nvPr/>
        </p:nvPicPr>
        <p:blipFill>
          <a:blip r:embed="rId3">
            <a:alphaModFix/>
          </a:blip>
          <a:stretch>
            <a:fillRect/>
          </a:stretch>
        </p:blipFill>
        <p:spPr>
          <a:xfrm>
            <a:off x="376976" y="700575"/>
            <a:ext cx="8166400" cy="3431825"/>
          </a:xfrm>
          <a:prstGeom prst="rect">
            <a:avLst/>
          </a:prstGeom>
          <a:noFill/>
          <a:ln>
            <a:noFill/>
          </a:ln>
        </p:spPr>
      </p:pic>
      <p:sp>
        <p:nvSpPr>
          <p:cNvPr id="802" name="Google Shape;802;p113"/>
          <p:cNvSpPr txBox="1"/>
          <p:nvPr/>
        </p:nvSpPr>
        <p:spPr>
          <a:xfrm>
            <a:off x="5916800" y="4858200"/>
            <a:ext cx="2678100" cy="28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2F3124"/>
              </a:buClr>
              <a:buSzPts val="1100"/>
              <a:buFont typeface="Arial"/>
              <a:buNone/>
            </a:pPr>
            <a:r>
              <a:rPr b="1" lang="en" sz="1200">
                <a:solidFill>
                  <a:srgbClr val="666666"/>
                </a:solidFill>
              </a:rPr>
              <a:t>Slide prepared by Reece Hart</a:t>
            </a:r>
            <a:endParaRPr b="1">
              <a:solidFill>
                <a:srgbClr val="666666"/>
              </a:solidFill>
            </a:endParaRPr>
          </a:p>
        </p:txBody>
      </p:sp>
      <p:pic>
        <p:nvPicPr>
          <p:cNvPr id="803" name="Google Shape;803;p113"/>
          <p:cNvPicPr preferRelativeResize="0"/>
          <p:nvPr/>
        </p:nvPicPr>
        <p:blipFill rotWithShape="1">
          <a:blip r:embed="rId4">
            <a:alphaModFix/>
          </a:blip>
          <a:srcRect b="0" l="12513" r="11878" t="0"/>
          <a:stretch/>
        </p:blipFill>
        <p:spPr>
          <a:xfrm>
            <a:off x="8635630" y="4471075"/>
            <a:ext cx="508370" cy="67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4"/>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36, Issue 6, 15 March 2020, Pages 1902–1907,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https://doi.org/10.1093/bioinformatics/btz856</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sp>
        <p:nvSpPr>
          <p:cNvPr id="810" name="Google Shape;810;p114"/>
          <p:cNvSpPr txBox="1"/>
          <p:nvPr>
            <p:ph type="title"/>
          </p:nvPr>
        </p:nvSpPr>
        <p:spPr>
          <a:xfrm>
            <a:off x="457200" y="794050"/>
            <a:ext cx="8537400" cy="183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b="1" i="0" lang="en" sz="1300" u="none" cap="none" strike="noStrike">
                <a:solidFill>
                  <a:schemeClr val="dk1"/>
                </a:solidFill>
                <a:latin typeface="Arial"/>
                <a:ea typeface="Arial"/>
                <a:cs typeface="Arial"/>
                <a:sym typeface="Arial"/>
              </a:rPr>
              <a:t>Fig. 1. </a:t>
            </a:r>
            <a:r>
              <a:rPr b="0" i="0" lang="en" sz="1300" u="none" cap="none" strike="noStrike">
                <a:solidFill>
                  <a:schemeClr val="dk1"/>
                </a:solidFill>
                <a:latin typeface="Arial"/>
                <a:ea typeface="Arial"/>
                <a:cs typeface="Arial"/>
                <a:sym typeface="Arial"/>
              </a:rPr>
              <a:t>For rs756655831, a representation of the alignments between various sequences, and the resulting SPDIs.</a:t>
            </a:r>
            <a:endParaRPr b="0" i="0" sz="1300" u="none" cap="none" strike="noStrike">
              <a:solidFill>
                <a:schemeClr val="dk1"/>
              </a:solidFill>
              <a:latin typeface="Arial"/>
              <a:ea typeface="Arial"/>
              <a:cs typeface="Arial"/>
              <a:sym typeface="Arial"/>
            </a:endParaRPr>
          </a:p>
        </p:txBody>
      </p:sp>
      <p:pic>
        <p:nvPicPr>
          <p:cNvPr descr="Oxford University Press" id="811" name="Google Shape;811;p114"/>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812" name="Google Shape;812;p114"/>
          <p:cNvPicPr preferRelativeResize="0"/>
          <p:nvPr/>
        </p:nvPicPr>
        <p:blipFill rotWithShape="1">
          <a:blip r:embed="rId5">
            <a:alphaModFix/>
          </a:blip>
          <a:srcRect b="0" l="0" r="0" t="0"/>
          <a:stretch/>
        </p:blipFill>
        <p:spPr>
          <a:xfrm>
            <a:off x="457200" y="1028700"/>
            <a:ext cx="5967064" cy="3226180"/>
          </a:xfrm>
          <a:prstGeom prst="rect">
            <a:avLst/>
          </a:prstGeom>
          <a:noFill/>
          <a:ln>
            <a:noFill/>
          </a:ln>
        </p:spPr>
      </p:pic>
      <p:sp>
        <p:nvSpPr>
          <p:cNvPr id="813" name="Google Shape;813;p114"/>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NCBI Sequence Position Deletion Insertion (SPDI) format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SPDI Canonical Allele</a:t>
            </a:r>
            <a:endParaRPr/>
          </a:p>
        </p:txBody>
      </p:sp>
      <p:sp>
        <p:nvSpPr>
          <p:cNvPr id="819" name="Google Shape;819;p115"/>
          <p:cNvSpPr txBox="1"/>
          <p:nvPr/>
        </p:nvSpPr>
        <p:spPr>
          <a:xfrm>
            <a:off x="4101900" y="3601600"/>
            <a:ext cx="4889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Holmes JB, et al. </a:t>
            </a:r>
            <a:r>
              <a:rPr i="1" lang="en"/>
              <a:t>Bioinformatics</a:t>
            </a:r>
            <a:r>
              <a:rPr lang="en"/>
              <a:t> 2019</a:t>
            </a:r>
            <a:endParaRPr/>
          </a:p>
        </p:txBody>
      </p:sp>
      <p:pic>
        <p:nvPicPr>
          <p:cNvPr id="820" name="Google Shape;820;p115"/>
          <p:cNvPicPr preferRelativeResize="0"/>
          <p:nvPr/>
        </p:nvPicPr>
        <p:blipFill>
          <a:blip r:embed="rId3">
            <a:alphaModFix/>
          </a:blip>
          <a:stretch>
            <a:fillRect/>
          </a:stretch>
        </p:blipFill>
        <p:spPr>
          <a:xfrm>
            <a:off x="152400" y="1522750"/>
            <a:ext cx="8839199" cy="1761243"/>
          </a:xfrm>
          <a:prstGeom prst="rect">
            <a:avLst/>
          </a:prstGeom>
          <a:noFill/>
          <a:ln>
            <a:noFill/>
          </a:ln>
        </p:spPr>
      </p:pic>
      <p:sp>
        <p:nvSpPr>
          <p:cNvPr id="821" name="Google Shape;821;p115"/>
          <p:cNvSpPr/>
          <p:nvPr/>
        </p:nvSpPr>
        <p:spPr>
          <a:xfrm>
            <a:off x="7757550" y="3011300"/>
            <a:ext cx="1123800" cy="2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6"/>
          <p:cNvSpPr txBox="1"/>
          <p:nvPr>
            <p:ph idx="12" type="sldNum"/>
          </p:nvPr>
        </p:nvSpPr>
        <p:spPr>
          <a:xfrm>
            <a:off x="8569898" y="478375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HGVS and the SPDI Canonical Allele in ClinVar</a:t>
            </a:r>
            <a:endParaRPr/>
          </a:p>
        </p:txBody>
      </p:sp>
      <p:pic>
        <p:nvPicPr>
          <p:cNvPr id="828" name="Google Shape;828;p116"/>
          <p:cNvPicPr preferRelativeResize="0"/>
          <p:nvPr/>
        </p:nvPicPr>
        <p:blipFill rotWithShape="1">
          <a:blip r:embed="rId3">
            <a:alphaModFix/>
          </a:blip>
          <a:srcRect b="3046" l="1506" r="13379" t="4068"/>
          <a:stretch/>
        </p:blipFill>
        <p:spPr>
          <a:xfrm>
            <a:off x="1052625" y="1017725"/>
            <a:ext cx="6602976" cy="3642225"/>
          </a:xfrm>
          <a:prstGeom prst="rect">
            <a:avLst/>
          </a:prstGeom>
          <a:noFill/>
          <a:ln>
            <a:noFill/>
          </a:ln>
        </p:spPr>
      </p:pic>
      <p:sp>
        <p:nvSpPr>
          <p:cNvPr id="829" name="Google Shape;829;p116"/>
          <p:cNvSpPr/>
          <p:nvPr/>
        </p:nvSpPr>
        <p:spPr>
          <a:xfrm>
            <a:off x="4311775" y="3515050"/>
            <a:ext cx="931200" cy="297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17"/>
          <p:cNvSpPr txBox="1"/>
          <p:nvPr>
            <p:ph type="title"/>
          </p:nvPr>
        </p:nvSpPr>
        <p:spPr>
          <a:xfrm>
            <a:off x="311700" y="17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Coordinate Systems: Residue Coordinates</a:t>
            </a:r>
            <a:endParaRPr/>
          </a:p>
        </p:txBody>
      </p:sp>
      <p:pic>
        <p:nvPicPr>
          <p:cNvPr id="835" name="Google Shape;835;p117"/>
          <p:cNvPicPr preferRelativeResize="0"/>
          <p:nvPr/>
        </p:nvPicPr>
        <p:blipFill rotWithShape="1">
          <a:blip r:embed="rId3">
            <a:alphaModFix/>
          </a:blip>
          <a:srcRect b="83243" l="0" r="0" t="4320"/>
          <a:stretch/>
        </p:blipFill>
        <p:spPr>
          <a:xfrm>
            <a:off x="121375" y="1249800"/>
            <a:ext cx="8901276" cy="1432125"/>
          </a:xfrm>
          <a:prstGeom prst="rect">
            <a:avLst/>
          </a:prstGeom>
          <a:noFill/>
          <a:ln>
            <a:noFill/>
          </a:ln>
        </p:spPr>
      </p:pic>
      <p:sp>
        <p:nvSpPr>
          <p:cNvPr id="836" name="Google Shape;836;p117"/>
          <p:cNvSpPr/>
          <p:nvPr/>
        </p:nvSpPr>
        <p:spPr>
          <a:xfrm>
            <a:off x="381000" y="2096900"/>
            <a:ext cx="8401500" cy="70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117"/>
          <p:cNvPicPr preferRelativeResize="0"/>
          <p:nvPr/>
        </p:nvPicPr>
        <p:blipFill rotWithShape="1">
          <a:blip r:embed="rId3">
            <a:alphaModFix/>
          </a:blip>
          <a:srcRect b="75755" l="0" r="0" t="16755"/>
          <a:stretch/>
        </p:blipFill>
        <p:spPr>
          <a:xfrm>
            <a:off x="121375" y="2681925"/>
            <a:ext cx="8901276" cy="862351"/>
          </a:xfrm>
          <a:prstGeom prst="rect">
            <a:avLst/>
          </a:prstGeom>
          <a:noFill/>
          <a:ln>
            <a:noFill/>
          </a:ln>
        </p:spPr>
      </p:pic>
      <p:pic>
        <p:nvPicPr>
          <p:cNvPr id="838" name="Google Shape;838;p117"/>
          <p:cNvPicPr preferRelativeResize="0"/>
          <p:nvPr/>
        </p:nvPicPr>
        <p:blipFill rotWithShape="1">
          <a:blip r:embed="rId3">
            <a:alphaModFix/>
          </a:blip>
          <a:srcRect b="83243" l="0" r="0" t="14982"/>
          <a:stretch/>
        </p:blipFill>
        <p:spPr>
          <a:xfrm>
            <a:off x="121375" y="2477651"/>
            <a:ext cx="8901276" cy="204273"/>
          </a:xfrm>
          <a:prstGeom prst="rect">
            <a:avLst/>
          </a:prstGeom>
          <a:noFill/>
          <a:ln>
            <a:noFill/>
          </a:ln>
        </p:spPr>
      </p:pic>
      <p:pic>
        <p:nvPicPr>
          <p:cNvPr id="839" name="Google Shape;839;p117"/>
          <p:cNvPicPr preferRelativeResize="0"/>
          <p:nvPr/>
        </p:nvPicPr>
        <p:blipFill rotWithShape="1">
          <a:blip r:embed="rId3">
            <a:alphaModFix/>
          </a:blip>
          <a:srcRect b="69257" l="0" r="0" t="28392"/>
          <a:stretch/>
        </p:blipFill>
        <p:spPr>
          <a:xfrm>
            <a:off x="121375" y="4022025"/>
            <a:ext cx="8901276" cy="270551"/>
          </a:xfrm>
          <a:prstGeom prst="rect">
            <a:avLst/>
          </a:prstGeom>
          <a:noFill/>
          <a:ln>
            <a:noFill/>
          </a:ln>
        </p:spPr>
      </p:pic>
      <p:sp>
        <p:nvSpPr>
          <p:cNvPr id="840" name="Google Shape;840;p117"/>
          <p:cNvSpPr/>
          <p:nvPr/>
        </p:nvSpPr>
        <p:spPr>
          <a:xfrm>
            <a:off x="6366350" y="2455425"/>
            <a:ext cx="2388900" cy="20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 name="Google Shape;841;p117"/>
          <p:cNvCxnSpPr/>
          <p:nvPr/>
        </p:nvCxnSpPr>
        <p:spPr>
          <a:xfrm>
            <a:off x="9288425" y="2644325"/>
            <a:ext cx="1066500" cy="1066500"/>
          </a:xfrm>
          <a:prstGeom prst="straightConnector1">
            <a:avLst/>
          </a:prstGeom>
          <a:noFill/>
          <a:ln cap="flat" cmpd="sng" w="9525">
            <a:solidFill>
              <a:schemeClr val="dk2"/>
            </a:solidFill>
            <a:prstDash val="solid"/>
            <a:round/>
            <a:headEnd len="med" w="med" type="none"/>
            <a:tailEnd len="med" w="med" type="none"/>
          </a:ln>
        </p:spPr>
      </p:cxnSp>
      <p:sp>
        <p:nvSpPr>
          <p:cNvPr id="842" name="Google Shape;842;p117"/>
          <p:cNvSpPr/>
          <p:nvPr/>
        </p:nvSpPr>
        <p:spPr>
          <a:xfrm>
            <a:off x="6393600" y="4022025"/>
            <a:ext cx="2494800" cy="20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7"/>
          <p:cNvSpPr txBox="1"/>
          <p:nvPr/>
        </p:nvSpPr>
        <p:spPr>
          <a:xfrm>
            <a:off x="503200" y="800350"/>
            <a:ext cx="49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is the meaning of coordinates </a:t>
            </a:r>
            <a:r>
              <a:rPr b="1" lang="en">
                <a:latin typeface="Courier New"/>
                <a:ea typeface="Courier New"/>
                <a:cs typeface="Courier New"/>
                <a:sym typeface="Courier New"/>
              </a:rPr>
              <a:t>Sequence:6-7</a:t>
            </a:r>
            <a:r>
              <a:rPr lang="en"/>
              <a:t>?</a:t>
            </a:r>
            <a:endParaRPr/>
          </a:p>
        </p:txBody>
      </p:sp>
      <p:sp>
        <p:nvSpPr>
          <p:cNvPr id="844" name="Google Shape;844;p117"/>
          <p:cNvSpPr txBox="1"/>
          <p:nvPr/>
        </p:nvSpPr>
        <p:spPr>
          <a:xfrm>
            <a:off x="5556450" y="4700175"/>
            <a:ext cx="2965500" cy="28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2F3124"/>
              </a:buClr>
              <a:buSzPts val="1100"/>
              <a:buFont typeface="Arial"/>
              <a:buNone/>
            </a:pPr>
            <a:r>
              <a:rPr lang="en" sz="1200">
                <a:solidFill>
                  <a:srgbClr val="666666"/>
                </a:solidFill>
              </a:rPr>
              <a:t>Wagner AH, et al. </a:t>
            </a:r>
            <a:r>
              <a:rPr i="1" lang="en" sz="1200">
                <a:solidFill>
                  <a:srgbClr val="666666"/>
                </a:solidFill>
              </a:rPr>
              <a:t>Cell Genomics</a:t>
            </a:r>
            <a:r>
              <a:rPr lang="en" sz="1200">
                <a:solidFill>
                  <a:srgbClr val="666666"/>
                </a:solidFill>
              </a:rPr>
              <a:t>. 2021</a:t>
            </a:r>
            <a:endParaRPr>
              <a:solidFill>
                <a:srgbClr val="66666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118"/>
          <p:cNvPicPr preferRelativeResize="0"/>
          <p:nvPr/>
        </p:nvPicPr>
        <p:blipFill rotWithShape="1">
          <a:blip r:embed="rId3">
            <a:alphaModFix/>
          </a:blip>
          <a:srcRect b="69257" l="0" r="0" t="4320"/>
          <a:stretch/>
        </p:blipFill>
        <p:spPr>
          <a:xfrm>
            <a:off x="121363" y="1249800"/>
            <a:ext cx="8901276" cy="3042775"/>
          </a:xfrm>
          <a:prstGeom prst="rect">
            <a:avLst/>
          </a:prstGeom>
          <a:noFill/>
          <a:ln>
            <a:noFill/>
          </a:ln>
        </p:spPr>
      </p:pic>
      <p:sp>
        <p:nvSpPr>
          <p:cNvPr id="850" name="Google Shape;850;p118"/>
          <p:cNvSpPr txBox="1"/>
          <p:nvPr>
            <p:ph type="title"/>
          </p:nvPr>
        </p:nvSpPr>
        <p:spPr>
          <a:xfrm>
            <a:off x="311700" y="178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Coordinate Systems: Inter-residue Coordinates</a:t>
            </a:r>
            <a:endParaRPr/>
          </a:p>
        </p:txBody>
      </p:sp>
      <p:sp>
        <p:nvSpPr>
          <p:cNvPr id="851" name="Google Shape;851;p118"/>
          <p:cNvSpPr txBox="1"/>
          <p:nvPr/>
        </p:nvSpPr>
        <p:spPr>
          <a:xfrm>
            <a:off x="503200" y="700350"/>
            <a:ext cx="77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can coordinate concepts be described unambiguously? (SPDI, VRS)</a:t>
            </a:r>
            <a:endParaRPr/>
          </a:p>
        </p:txBody>
      </p:sp>
      <p:sp>
        <p:nvSpPr>
          <p:cNvPr id="852" name="Google Shape;852;p118"/>
          <p:cNvSpPr/>
          <p:nvPr/>
        </p:nvSpPr>
        <p:spPr>
          <a:xfrm>
            <a:off x="4755325" y="2222100"/>
            <a:ext cx="211200" cy="25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8"/>
          <p:cNvSpPr/>
          <p:nvPr/>
        </p:nvSpPr>
        <p:spPr>
          <a:xfrm>
            <a:off x="5299750" y="2222100"/>
            <a:ext cx="211200" cy="25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8"/>
          <p:cNvSpPr/>
          <p:nvPr/>
        </p:nvSpPr>
        <p:spPr>
          <a:xfrm>
            <a:off x="4755325" y="3799800"/>
            <a:ext cx="211200" cy="20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8"/>
          <p:cNvSpPr/>
          <p:nvPr/>
        </p:nvSpPr>
        <p:spPr>
          <a:xfrm>
            <a:off x="5299750" y="3799800"/>
            <a:ext cx="211200" cy="20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8"/>
          <p:cNvSpPr txBox="1"/>
          <p:nvPr/>
        </p:nvSpPr>
        <p:spPr>
          <a:xfrm>
            <a:off x="3766500" y="966600"/>
            <a:ext cx="15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Courier New"/>
                <a:ea typeface="Courier New"/>
                <a:cs typeface="Courier New"/>
                <a:sym typeface="Courier New"/>
              </a:rPr>
              <a:t>Sequence:6-6</a:t>
            </a:r>
            <a:endParaRPr b="1">
              <a:solidFill>
                <a:srgbClr val="0000FF"/>
              </a:solidFill>
              <a:latin typeface="Courier New"/>
              <a:ea typeface="Courier New"/>
              <a:cs typeface="Courier New"/>
              <a:sym typeface="Courier New"/>
            </a:endParaRPr>
          </a:p>
        </p:txBody>
      </p:sp>
      <p:sp>
        <p:nvSpPr>
          <p:cNvPr id="857" name="Google Shape;857;p118"/>
          <p:cNvSpPr txBox="1"/>
          <p:nvPr/>
        </p:nvSpPr>
        <p:spPr>
          <a:xfrm>
            <a:off x="3766500" y="4166450"/>
            <a:ext cx="15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latin typeface="Courier New"/>
                <a:ea typeface="Courier New"/>
                <a:cs typeface="Courier New"/>
                <a:sym typeface="Courier New"/>
              </a:rPr>
              <a:t>Sequence:5-7</a:t>
            </a:r>
            <a:endParaRPr b="1">
              <a:solidFill>
                <a:srgbClr val="0000FF"/>
              </a:solidFill>
              <a:latin typeface="Courier New"/>
              <a:ea typeface="Courier New"/>
              <a:cs typeface="Courier New"/>
              <a:sym typeface="Courier New"/>
            </a:endParaRPr>
          </a:p>
        </p:txBody>
      </p:sp>
      <p:sp>
        <p:nvSpPr>
          <p:cNvPr id="858" name="Google Shape;858;p118"/>
          <p:cNvSpPr txBox="1"/>
          <p:nvPr/>
        </p:nvSpPr>
        <p:spPr>
          <a:xfrm>
            <a:off x="5556450" y="4700175"/>
            <a:ext cx="2965500" cy="28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2F3124"/>
              </a:buClr>
              <a:buSzPts val="1100"/>
              <a:buFont typeface="Arial"/>
              <a:buNone/>
            </a:pPr>
            <a:r>
              <a:rPr lang="en" sz="1200">
                <a:solidFill>
                  <a:srgbClr val="666666"/>
                </a:solidFill>
              </a:rPr>
              <a:t>Wagner AH, et al. </a:t>
            </a:r>
            <a:r>
              <a:rPr i="1" lang="en" sz="1200">
                <a:solidFill>
                  <a:srgbClr val="666666"/>
                </a:solidFill>
              </a:rPr>
              <a:t>Cell Genomics</a:t>
            </a:r>
            <a:r>
              <a:rPr lang="en" sz="1200">
                <a:solidFill>
                  <a:srgbClr val="666666"/>
                </a:solidFill>
              </a:rPr>
              <a:t>. 2021</a:t>
            </a:r>
            <a:endParaRPr>
              <a:solidFill>
                <a:srgbClr val="66666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9"/>
          <p:cNvSpPr txBox="1"/>
          <p:nvPr>
            <p:ph idx="4294967295"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ClinGen Allele Registry</a:t>
            </a:r>
            <a:endParaRPr/>
          </a:p>
        </p:txBody>
      </p:sp>
      <p:sp>
        <p:nvSpPr>
          <p:cNvPr id="864" name="Google Shape;864;p119"/>
          <p:cNvSpPr txBox="1"/>
          <p:nvPr>
            <p:ph idx="12" type="sldNum"/>
          </p:nvPr>
        </p:nvSpPr>
        <p:spPr>
          <a:xfrm>
            <a:off x="361950" y="4903685"/>
            <a:ext cx="685800" cy="205500"/>
          </a:xfrm>
          <a:prstGeom prst="rect">
            <a:avLst/>
          </a:prstGeom>
        </p:spPr>
        <p:txBody>
          <a:bodyPr anchorCtr="0" anchor="ctr" bIns="45700" lIns="91425" spcFirstLastPara="1" rIns="91425" wrap="square" tIns="45700">
            <a:normAutofit lnSpcReduction="20000"/>
          </a:bodyPr>
          <a:lstStyle/>
          <a:p>
            <a:pPr indent="0" lvl="0" marL="0" rtl="0" algn="l">
              <a:spcBef>
                <a:spcPts val="0"/>
              </a:spcBef>
              <a:spcAft>
                <a:spcPts val="0"/>
              </a:spcAft>
              <a:buClr>
                <a:srgbClr val="000000"/>
              </a:buClr>
              <a:buFont typeface="Arial"/>
              <a:buNone/>
            </a:pPr>
            <a:fld id="{00000000-1234-1234-1234-123412341234}" type="slidenum">
              <a:rPr lang="en" sz="900">
                <a:solidFill>
                  <a:schemeClr val="lt1"/>
                </a:solidFill>
                <a:latin typeface="Calibri"/>
                <a:ea typeface="Calibri"/>
                <a:cs typeface="Calibri"/>
                <a:sym typeface="Calibri"/>
              </a:rPr>
              <a:t>‹#›</a:t>
            </a:fld>
            <a:endParaRPr sz="900">
              <a:solidFill>
                <a:schemeClr val="lt1"/>
              </a:solidFill>
              <a:latin typeface="Calibri"/>
              <a:ea typeface="Calibri"/>
              <a:cs typeface="Calibri"/>
              <a:sym typeface="Calibri"/>
            </a:endParaRPr>
          </a:p>
        </p:txBody>
      </p:sp>
      <p:pic>
        <p:nvPicPr>
          <p:cNvPr id="865" name="Google Shape;865;p119"/>
          <p:cNvPicPr preferRelativeResize="0"/>
          <p:nvPr/>
        </p:nvPicPr>
        <p:blipFill rotWithShape="1">
          <a:blip r:embed="rId3">
            <a:alphaModFix/>
          </a:blip>
          <a:srcRect b="8356" l="11061" r="11147" t="8820"/>
          <a:stretch/>
        </p:blipFill>
        <p:spPr>
          <a:xfrm>
            <a:off x="0" y="901113"/>
            <a:ext cx="4760025" cy="3452924"/>
          </a:xfrm>
          <a:prstGeom prst="rect">
            <a:avLst/>
          </a:prstGeom>
          <a:noFill/>
          <a:ln>
            <a:noFill/>
          </a:ln>
        </p:spPr>
      </p:pic>
      <p:sp>
        <p:nvSpPr>
          <p:cNvPr id="866" name="Google Shape;866;p119"/>
          <p:cNvSpPr/>
          <p:nvPr/>
        </p:nvSpPr>
        <p:spPr>
          <a:xfrm>
            <a:off x="0" y="4825925"/>
            <a:ext cx="873600" cy="31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7" name="Google Shape;867;p119"/>
          <p:cNvPicPr preferRelativeResize="0"/>
          <p:nvPr/>
        </p:nvPicPr>
        <p:blipFill>
          <a:blip r:embed="rId4">
            <a:alphaModFix/>
          </a:blip>
          <a:stretch>
            <a:fillRect/>
          </a:stretch>
        </p:blipFill>
        <p:spPr>
          <a:xfrm>
            <a:off x="4842625" y="331600"/>
            <a:ext cx="4228900" cy="4297650"/>
          </a:xfrm>
          <a:prstGeom prst="rect">
            <a:avLst/>
          </a:prstGeom>
          <a:noFill/>
          <a:ln>
            <a:noFill/>
          </a:ln>
        </p:spPr>
      </p:pic>
      <p:sp>
        <p:nvSpPr>
          <p:cNvPr id="868" name="Google Shape;868;p119"/>
          <p:cNvSpPr txBox="1"/>
          <p:nvPr/>
        </p:nvSpPr>
        <p:spPr>
          <a:xfrm>
            <a:off x="198625" y="4366100"/>
            <a:ext cx="42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Figures from Pawliczek P, et al. </a:t>
            </a:r>
            <a:r>
              <a:rPr i="1" lang="en"/>
              <a:t>Hum. Mut. </a:t>
            </a:r>
            <a:r>
              <a:rPr lang="en"/>
              <a:t>2018</a:t>
            </a:r>
            <a:endParaRPr/>
          </a:p>
        </p:txBody>
      </p:sp>
      <p:pic>
        <p:nvPicPr>
          <p:cNvPr id="869" name="Google Shape;869;p119"/>
          <p:cNvPicPr preferRelativeResize="0"/>
          <p:nvPr/>
        </p:nvPicPr>
        <p:blipFill>
          <a:blip r:embed="rId5">
            <a:alphaModFix/>
          </a:blip>
          <a:stretch>
            <a:fillRect/>
          </a:stretch>
        </p:blipFill>
        <p:spPr>
          <a:xfrm>
            <a:off x="311700" y="4766309"/>
            <a:ext cx="873600" cy="18391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120"/>
          <p:cNvPicPr preferRelativeResize="0"/>
          <p:nvPr/>
        </p:nvPicPr>
        <p:blipFill>
          <a:blip r:embed="rId3">
            <a:alphaModFix/>
          </a:blip>
          <a:stretch>
            <a:fillRect/>
          </a:stretch>
        </p:blipFill>
        <p:spPr>
          <a:xfrm>
            <a:off x="152400" y="152400"/>
            <a:ext cx="8839204" cy="4402338"/>
          </a:xfrm>
          <a:prstGeom prst="rect">
            <a:avLst/>
          </a:prstGeom>
          <a:noFill/>
          <a:ln>
            <a:noFill/>
          </a:ln>
        </p:spPr>
      </p:pic>
      <p:sp>
        <p:nvSpPr>
          <p:cNvPr id="875" name="Google Shape;875;p120"/>
          <p:cNvSpPr/>
          <p:nvPr/>
        </p:nvSpPr>
        <p:spPr>
          <a:xfrm>
            <a:off x="2918775" y="4030675"/>
            <a:ext cx="6585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20"/>
          <p:cNvSpPr/>
          <p:nvPr/>
        </p:nvSpPr>
        <p:spPr>
          <a:xfrm>
            <a:off x="7095750" y="4030675"/>
            <a:ext cx="658500" cy="197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7"/>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sp>
        <p:nvSpPr>
          <p:cNvPr id="337" name="Google Shape;337;p67"/>
          <p:cNvSpPr txBox="1"/>
          <p:nvPr>
            <p:ph type="title"/>
          </p:nvPr>
        </p:nvSpPr>
        <p:spPr>
          <a:xfrm>
            <a:off x="457200" y="319088"/>
            <a:ext cx="6108600" cy="45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Arial"/>
              <a:buNone/>
            </a:pPr>
            <a:r>
              <a:rPr b="1" i="0" lang="en" sz="1600" u="none" cap="none" strike="noStrike">
                <a:solidFill>
                  <a:schemeClr val="dk1"/>
                </a:solidFill>
                <a:latin typeface="Arial"/>
                <a:ea typeface="Arial"/>
                <a:cs typeface="Arial"/>
                <a:sym typeface="Arial"/>
              </a:rPr>
              <a:t>Fig. 1. </a:t>
            </a:r>
            <a:r>
              <a:rPr b="0" i="0" lang="en" sz="1600" u="none" cap="none" strike="noStrike">
                <a:solidFill>
                  <a:schemeClr val="dk1"/>
                </a:solidFill>
                <a:latin typeface="Arial"/>
                <a:ea typeface="Arial"/>
                <a:cs typeface="Arial"/>
                <a:sym typeface="Arial"/>
              </a:rPr>
              <a:t>(a) Example of valid VCF. </a:t>
            </a:r>
            <a:endParaRPr/>
          </a:p>
        </p:txBody>
      </p:sp>
      <p:pic>
        <p:nvPicPr>
          <p:cNvPr descr="Oxford University Press" id="338" name="Google Shape;338;p67"/>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339" name="Google Shape;339;p67"/>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340" name="Google Shape;340;p67"/>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341" name="Google Shape;341;p67"/>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342" name="Google Shape;342;p67"/>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2" name="Google Shape;882;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883" name="Google Shape;883;p121"/>
          <p:cNvSpPr txBox="1"/>
          <p:nvPr>
            <p:ph idx="1" type="body"/>
          </p:nvPr>
        </p:nvSpPr>
        <p:spPr>
          <a:xfrm>
            <a:off x="3156902" y="1617675"/>
            <a:ext cx="2821800" cy="29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How do we compactly describe genomic variation in a way that humans readily understand it?</a:t>
            </a:r>
            <a:endParaRPr i="1"/>
          </a:p>
          <a:p>
            <a:pPr indent="0" lvl="0" marL="0" rtl="0" algn="l">
              <a:spcBef>
                <a:spcPts val="1200"/>
              </a:spcBef>
              <a:spcAft>
                <a:spcPts val="0"/>
              </a:spcAft>
              <a:buNone/>
            </a:pPr>
            <a:r>
              <a:rPr i="1" lang="en"/>
              <a:t>How do we encode sufficient information to do this accurately?</a:t>
            </a:r>
            <a:endParaRPr/>
          </a:p>
          <a:p>
            <a:pPr indent="-203200" lvl="0" marL="228600" rtl="0" algn="l">
              <a:spcBef>
                <a:spcPts val="1200"/>
              </a:spcBef>
              <a:spcAft>
                <a:spcPts val="0"/>
              </a:spcAft>
              <a:buSzPts val="1400"/>
              <a:buChar char="●"/>
            </a:pPr>
            <a:r>
              <a:rPr lang="en"/>
              <a:t>“Nomenclature standards”</a:t>
            </a:r>
            <a:endParaRPr/>
          </a:p>
          <a:p>
            <a:pPr indent="-203200" lvl="0" marL="228600" rtl="0" algn="l">
              <a:spcBef>
                <a:spcPts val="0"/>
              </a:spcBef>
              <a:spcAft>
                <a:spcPts val="0"/>
              </a:spcAft>
              <a:buSzPts val="1400"/>
              <a:buChar char="●"/>
            </a:pPr>
            <a:r>
              <a:rPr lang="en"/>
              <a:t>Focus on text representation</a:t>
            </a:r>
            <a:endParaRPr/>
          </a:p>
          <a:p>
            <a:pPr indent="-203200" lvl="0" marL="228600" rtl="0" algn="l">
              <a:spcBef>
                <a:spcPts val="0"/>
              </a:spcBef>
              <a:spcAft>
                <a:spcPts val="0"/>
              </a:spcAft>
              <a:buSzPts val="1400"/>
              <a:buChar char="●"/>
            </a:pPr>
            <a:r>
              <a:rPr lang="en"/>
              <a:t>Many community-specific standards</a:t>
            </a:r>
            <a:endParaRPr/>
          </a:p>
          <a:p>
            <a:pPr indent="-203200" lvl="0" marL="228600" rtl="0" algn="l">
              <a:spcBef>
                <a:spcPts val="0"/>
              </a:spcBef>
              <a:spcAft>
                <a:spcPts val="0"/>
              </a:spcAft>
              <a:buSzPts val="1400"/>
              <a:buChar char="●"/>
            </a:pPr>
            <a:r>
              <a:rPr lang="en"/>
              <a:t>Readability emphasis</a:t>
            </a:r>
            <a:endParaRPr/>
          </a:p>
        </p:txBody>
      </p:sp>
      <p:sp>
        <p:nvSpPr>
          <p:cNvPr id="884" name="Google Shape;884;p121"/>
          <p:cNvSpPr txBox="1"/>
          <p:nvPr/>
        </p:nvSpPr>
        <p:spPr>
          <a:xfrm>
            <a:off x="31652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Clinical / biomedical reporting</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0" name="Google Shape;890;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Domain-Specific Applications of Genomic Data Standards</a:t>
            </a:r>
            <a:endParaRPr/>
          </a:p>
        </p:txBody>
      </p:sp>
      <p:sp>
        <p:nvSpPr>
          <p:cNvPr id="891" name="Google Shape;891;p122"/>
          <p:cNvSpPr txBox="1"/>
          <p:nvPr>
            <p:ph idx="1" type="body"/>
          </p:nvPr>
        </p:nvSpPr>
        <p:spPr>
          <a:xfrm>
            <a:off x="6002102" y="1617675"/>
            <a:ext cx="2821800" cy="29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How do we unambiguously and computationally define genomic data concepts for AI-readiness?</a:t>
            </a:r>
            <a:endParaRPr i="1"/>
          </a:p>
          <a:p>
            <a:pPr indent="0" lvl="0" marL="0" rtl="0" algn="l">
              <a:spcBef>
                <a:spcPts val="1200"/>
              </a:spcBef>
              <a:spcAft>
                <a:spcPts val="1200"/>
              </a:spcAft>
              <a:buNone/>
            </a:pPr>
            <a:r>
              <a:rPr i="1" lang="en"/>
              <a:t>How do we unify diverse variation concepts and embed them in complex computable documents?</a:t>
            </a:r>
            <a:endParaRPr/>
          </a:p>
        </p:txBody>
      </p:sp>
      <p:sp>
        <p:nvSpPr>
          <p:cNvPr id="892" name="Google Shape;892;p122"/>
          <p:cNvSpPr txBox="1"/>
          <p:nvPr/>
        </p:nvSpPr>
        <p:spPr>
          <a:xfrm>
            <a:off x="6010476" y="1152475"/>
            <a:ext cx="28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Computer-driven discovery</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23"/>
          <p:cNvPicPr preferRelativeResize="0"/>
          <p:nvPr/>
        </p:nvPicPr>
        <p:blipFill rotWithShape="1">
          <a:blip r:embed="rId3">
            <a:alphaModFix/>
          </a:blip>
          <a:srcRect b="0" l="10738" r="0" t="8575"/>
          <a:stretch/>
        </p:blipFill>
        <p:spPr>
          <a:xfrm>
            <a:off x="2247725" y="360350"/>
            <a:ext cx="4648549" cy="4232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124"/>
          <p:cNvPicPr preferRelativeResize="0"/>
          <p:nvPr/>
        </p:nvPicPr>
        <p:blipFill>
          <a:blip r:embed="rId3">
            <a:alphaModFix/>
          </a:blip>
          <a:stretch>
            <a:fillRect/>
          </a:stretch>
        </p:blipFill>
        <p:spPr>
          <a:xfrm>
            <a:off x="152400" y="152400"/>
            <a:ext cx="8839200" cy="464058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5"/>
          <p:cNvSpPr txBox="1"/>
          <p:nvPr>
            <p:ph type="title"/>
          </p:nvPr>
        </p:nvSpPr>
        <p:spPr>
          <a:xfrm>
            <a:off x="381000" y="365892"/>
            <a:ext cx="55182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The Variation Representation Specification</a:t>
            </a:r>
            <a:endParaRPr sz="2100"/>
          </a:p>
        </p:txBody>
      </p:sp>
      <p:sp>
        <p:nvSpPr>
          <p:cNvPr id="908" name="Google Shape;908;p125"/>
          <p:cNvSpPr/>
          <p:nvPr/>
        </p:nvSpPr>
        <p:spPr>
          <a:xfrm>
            <a:off x="283590" y="1053363"/>
            <a:ext cx="3746100" cy="3655500"/>
          </a:xfrm>
          <a:prstGeom prst="pie">
            <a:avLst>
              <a:gd fmla="val 0" name="adj1"/>
              <a:gd fmla="val 10781242" name="adj2"/>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25"/>
          <p:cNvSpPr/>
          <p:nvPr/>
        </p:nvSpPr>
        <p:spPr>
          <a:xfrm rot="10800000">
            <a:off x="283552" y="1065240"/>
            <a:ext cx="3746100" cy="3655500"/>
          </a:xfrm>
          <a:prstGeom prst="pie">
            <a:avLst>
              <a:gd fmla="val 0" name="adj1"/>
              <a:gd fmla="val 10781242" name="adj2"/>
            </a:avLst>
          </a:prstGeom>
          <a:solidFill>
            <a:srgbClr val="4FAE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0" name="Google Shape;910;p125"/>
          <p:cNvCxnSpPr/>
          <p:nvPr/>
        </p:nvCxnSpPr>
        <p:spPr>
          <a:xfrm>
            <a:off x="2156621" y="1188107"/>
            <a:ext cx="0" cy="3513600"/>
          </a:xfrm>
          <a:prstGeom prst="straightConnector1">
            <a:avLst/>
          </a:prstGeom>
          <a:noFill/>
          <a:ln cap="flat" cmpd="sng" w="38100">
            <a:solidFill>
              <a:srgbClr val="FFFFFF"/>
            </a:solidFill>
            <a:prstDash val="solid"/>
            <a:round/>
            <a:headEnd len="med" w="med" type="none"/>
            <a:tailEnd len="med" w="med" type="none"/>
          </a:ln>
        </p:spPr>
      </p:cxnSp>
      <p:cxnSp>
        <p:nvCxnSpPr>
          <p:cNvPr id="911" name="Google Shape;911;p125"/>
          <p:cNvCxnSpPr>
            <a:stCxn id="909" idx="2"/>
          </p:cNvCxnSpPr>
          <p:nvPr/>
        </p:nvCxnSpPr>
        <p:spPr>
          <a:xfrm rot="10800000">
            <a:off x="283552" y="2881590"/>
            <a:ext cx="3746100" cy="11400"/>
          </a:xfrm>
          <a:prstGeom prst="straightConnector1">
            <a:avLst/>
          </a:prstGeom>
          <a:noFill/>
          <a:ln cap="flat" cmpd="sng" w="38100">
            <a:solidFill>
              <a:srgbClr val="FFFFFF"/>
            </a:solidFill>
            <a:prstDash val="solid"/>
            <a:round/>
            <a:headEnd len="med" w="med" type="none"/>
            <a:tailEnd len="med" w="med" type="none"/>
          </a:ln>
        </p:spPr>
      </p:cxnSp>
      <p:sp>
        <p:nvSpPr>
          <p:cNvPr id="912" name="Google Shape;912;p125"/>
          <p:cNvSpPr/>
          <p:nvPr/>
        </p:nvSpPr>
        <p:spPr>
          <a:xfrm>
            <a:off x="1278303" y="2014561"/>
            <a:ext cx="1756800" cy="1756800"/>
          </a:xfrm>
          <a:prstGeom prst="ellipse">
            <a:avLst/>
          </a:prstGeom>
          <a:solidFill>
            <a:srgbClr val="1B75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Terminology &amp; Information Model</a:t>
            </a:r>
            <a:endParaRPr sz="1200">
              <a:solidFill>
                <a:srgbClr val="FFFFFF"/>
              </a:solidFill>
              <a:latin typeface="Proxima Nova"/>
              <a:ea typeface="Proxima Nova"/>
              <a:cs typeface="Proxima Nova"/>
              <a:sym typeface="Proxima Nova"/>
            </a:endParaRPr>
          </a:p>
        </p:txBody>
      </p:sp>
      <p:sp>
        <p:nvSpPr>
          <p:cNvPr id="913" name="Google Shape;913;p125"/>
          <p:cNvSpPr/>
          <p:nvPr/>
        </p:nvSpPr>
        <p:spPr>
          <a:xfrm rot="-135344">
            <a:off x="544991" y="1045833"/>
            <a:ext cx="3170757" cy="2306092"/>
          </a:xfrm>
          <a:prstGeom prst="blockArc">
            <a:avLst>
              <a:gd fmla="val 12088569" name="adj1"/>
              <a:gd fmla="val 20581114" name="adj2"/>
              <a:gd fmla="val 23445" name="adj3"/>
            </a:avLst>
          </a:prstGeom>
          <a:solidFill>
            <a:srgbClr val="A4C2F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25"/>
          <p:cNvSpPr txBox="1"/>
          <p:nvPr/>
        </p:nvSpPr>
        <p:spPr>
          <a:xfrm>
            <a:off x="1792636" y="1067475"/>
            <a:ext cx="137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Reference</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Implementation</a:t>
            </a:r>
            <a:endParaRPr sz="1200">
              <a:latin typeface="Proxima Nova"/>
              <a:ea typeface="Proxima Nova"/>
              <a:cs typeface="Proxima Nova"/>
              <a:sym typeface="Proxima Nova"/>
            </a:endParaRPr>
          </a:p>
        </p:txBody>
      </p:sp>
      <p:sp>
        <p:nvSpPr>
          <p:cNvPr id="915" name="Google Shape;915;p125"/>
          <p:cNvSpPr txBox="1"/>
          <p:nvPr/>
        </p:nvSpPr>
        <p:spPr>
          <a:xfrm>
            <a:off x="251876" y="2252396"/>
            <a:ext cx="1243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JSON Schema Protocol</a:t>
            </a:r>
            <a:endParaRPr sz="1200">
              <a:solidFill>
                <a:srgbClr val="FFFFFF"/>
              </a:solidFill>
              <a:latin typeface="Proxima Nova"/>
              <a:ea typeface="Proxima Nova"/>
              <a:cs typeface="Proxima Nova"/>
              <a:sym typeface="Proxima Nova"/>
            </a:endParaRPr>
          </a:p>
        </p:txBody>
      </p:sp>
      <p:sp>
        <p:nvSpPr>
          <p:cNvPr id="916" name="Google Shape;916;p125"/>
          <p:cNvSpPr txBox="1"/>
          <p:nvPr/>
        </p:nvSpPr>
        <p:spPr>
          <a:xfrm>
            <a:off x="2878848" y="2248367"/>
            <a:ext cx="1243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GA4GH</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Conventions</a:t>
            </a:r>
            <a:endParaRPr sz="1200">
              <a:solidFill>
                <a:srgbClr val="FFFFFF"/>
              </a:solidFill>
              <a:latin typeface="Proxima Nova"/>
              <a:ea typeface="Proxima Nova"/>
              <a:cs typeface="Proxima Nova"/>
              <a:sym typeface="Proxima Nova"/>
            </a:endParaRPr>
          </a:p>
        </p:txBody>
      </p:sp>
      <p:sp>
        <p:nvSpPr>
          <p:cNvPr id="917" name="Google Shape;917;p125"/>
          <p:cNvSpPr txBox="1"/>
          <p:nvPr/>
        </p:nvSpPr>
        <p:spPr>
          <a:xfrm>
            <a:off x="708292" y="3298861"/>
            <a:ext cx="102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Other</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Exchange</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Formats</a:t>
            </a:r>
            <a:endParaRPr sz="1200">
              <a:solidFill>
                <a:srgbClr val="000000"/>
              </a:solidFill>
              <a:latin typeface="Proxima Nova"/>
              <a:ea typeface="Proxima Nova"/>
              <a:cs typeface="Proxima Nova"/>
              <a:sym typeface="Proxima Nova"/>
            </a:endParaRPr>
          </a:p>
        </p:txBody>
      </p:sp>
      <p:sp>
        <p:nvSpPr>
          <p:cNvPr id="918" name="Google Shape;918;p125"/>
          <p:cNvSpPr txBox="1"/>
          <p:nvPr/>
        </p:nvSpPr>
        <p:spPr>
          <a:xfrm>
            <a:off x="2524576" y="3391932"/>
            <a:ext cx="12435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Alternate</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Conventions</a:t>
            </a:r>
            <a:endParaRPr sz="1200">
              <a:solidFill>
                <a:srgbClr val="000000"/>
              </a:solidFill>
              <a:latin typeface="Proxima Nova"/>
              <a:ea typeface="Proxima Nova"/>
              <a:cs typeface="Proxima Nova"/>
              <a:sym typeface="Proxima Nova"/>
            </a:endParaRPr>
          </a:p>
        </p:txBody>
      </p:sp>
      <p:pic>
        <p:nvPicPr>
          <p:cNvPr id="919" name="Google Shape;919;p125"/>
          <p:cNvPicPr preferRelativeResize="0"/>
          <p:nvPr/>
        </p:nvPicPr>
        <p:blipFill rotWithShape="1">
          <a:blip r:embed="rId3">
            <a:alphaModFix/>
          </a:blip>
          <a:srcRect b="14405" l="0" r="77337" t="0"/>
          <a:stretch/>
        </p:blipFill>
        <p:spPr>
          <a:xfrm>
            <a:off x="1432793" y="1207868"/>
            <a:ext cx="377167" cy="369300"/>
          </a:xfrm>
          <a:prstGeom prst="rect">
            <a:avLst/>
          </a:prstGeom>
          <a:noFill/>
          <a:ln>
            <a:noFill/>
          </a:ln>
        </p:spPr>
      </p:pic>
      <p:pic>
        <p:nvPicPr>
          <p:cNvPr id="920" name="Google Shape;920;p125"/>
          <p:cNvPicPr preferRelativeResize="0"/>
          <p:nvPr/>
        </p:nvPicPr>
        <p:blipFill rotWithShape="1">
          <a:blip r:embed="rId3">
            <a:alphaModFix/>
          </a:blip>
          <a:srcRect b="14405" l="0" r="77337" t="0"/>
          <a:stretch/>
        </p:blipFill>
        <p:spPr>
          <a:xfrm>
            <a:off x="3289960" y="1919950"/>
            <a:ext cx="377167" cy="369300"/>
          </a:xfrm>
          <a:prstGeom prst="rect">
            <a:avLst/>
          </a:prstGeom>
          <a:noFill/>
          <a:ln>
            <a:noFill/>
          </a:ln>
        </p:spPr>
      </p:pic>
      <p:pic>
        <p:nvPicPr>
          <p:cNvPr id="921" name="Google Shape;921;p125"/>
          <p:cNvPicPr preferRelativeResize="0"/>
          <p:nvPr/>
        </p:nvPicPr>
        <p:blipFill rotWithShape="1">
          <a:blip r:embed="rId3">
            <a:alphaModFix/>
          </a:blip>
          <a:srcRect b="14405" l="0" r="77337" t="0"/>
          <a:stretch/>
        </p:blipFill>
        <p:spPr>
          <a:xfrm>
            <a:off x="1968123" y="2368660"/>
            <a:ext cx="377167" cy="369300"/>
          </a:xfrm>
          <a:prstGeom prst="rect">
            <a:avLst/>
          </a:prstGeom>
          <a:noFill/>
          <a:ln>
            <a:noFill/>
          </a:ln>
        </p:spPr>
      </p:pic>
      <p:pic>
        <p:nvPicPr>
          <p:cNvPr id="922" name="Google Shape;922;p125"/>
          <p:cNvPicPr preferRelativeResize="0"/>
          <p:nvPr/>
        </p:nvPicPr>
        <p:blipFill rotWithShape="1">
          <a:blip r:embed="rId3">
            <a:alphaModFix/>
          </a:blip>
          <a:srcRect b="14405" l="0" r="77337" t="0"/>
          <a:stretch/>
        </p:blipFill>
        <p:spPr>
          <a:xfrm>
            <a:off x="692374" y="1929168"/>
            <a:ext cx="377167" cy="369300"/>
          </a:xfrm>
          <a:prstGeom prst="rect">
            <a:avLst/>
          </a:prstGeom>
          <a:noFill/>
          <a:ln>
            <a:noFill/>
          </a:ln>
        </p:spPr>
      </p:pic>
      <p:sp>
        <p:nvSpPr>
          <p:cNvPr id="923" name="Google Shape;923;p125"/>
          <p:cNvSpPr txBox="1"/>
          <p:nvPr>
            <p:ph idx="4294967295" type="body"/>
          </p:nvPr>
        </p:nvSpPr>
        <p:spPr>
          <a:xfrm>
            <a:off x="4310525" y="826000"/>
            <a:ext cx="4231200" cy="3621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b="1" lang="en" sz="2000"/>
              <a:t>VRS is…</a:t>
            </a:r>
            <a:endParaRPr b="1" sz="2000"/>
          </a:p>
        </p:txBody>
      </p:sp>
      <p:sp>
        <p:nvSpPr>
          <p:cNvPr id="924" name="Google Shape;924;p125"/>
          <p:cNvSpPr/>
          <p:nvPr/>
        </p:nvSpPr>
        <p:spPr>
          <a:xfrm>
            <a:off x="4685525" y="1372750"/>
            <a:ext cx="4264500" cy="10743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…INTEROPERABLE ACROSS FORMATS</a:t>
            </a:r>
            <a:endParaRPr b="1">
              <a:solidFill>
                <a:schemeClr val="lt1"/>
              </a:solidFill>
              <a:latin typeface="Calibri"/>
              <a:ea typeface="Calibri"/>
              <a:cs typeface="Calibri"/>
              <a:sym typeface="Calibri"/>
            </a:endParaRPr>
          </a:p>
        </p:txBody>
      </p:sp>
      <p:sp>
        <p:nvSpPr>
          <p:cNvPr id="925" name="Google Shape;925;p125"/>
          <p:cNvSpPr/>
          <p:nvPr/>
        </p:nvSpPr>
        <p:spPr>
          <a:xfrm>
            <a:off x="4685525" y="2552952"/>
            <a:ext cx="4264500" cy="1074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…SELF-DESCRIPTIVE</a:t>
            </a:r>
            <a:endParaRPr b="1">
              <a:solidFill>
                <a:schemeClr val="lt1"/>
              </a:solidFill>
              <a:latin typeface="Calibri"/>
              <a:ea typeface="Calibri"/>
              <a:cs typeface="Calibri"/>
              <a:sym typeface="Calibri"/>
            </a:endParaRPr>
          </a:p>
        </p:txBody>
      </p:sp>
      <p:sp>
        <p:nvSpPr>
          <p:cNvPr id="926" name="Google Shape;926;p125"/>
          <p:cNvSpPr/>
          <p:nvPr/>
        </p:nvSpPr>
        <p:spPr>
          <a:xfrm>
            <a:off x="4685525" y="3733145"/>
            <a:ext cx="4264500" cy="10743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Calibri"/>
                <a:ea typeface="Calibri"/>
                <a:cs typeface="Calibri"/>
                <a:sym typeface="Calibri"/>
              </a:rPr>
              <a:t>…GLOBALLY CONSISTENT AND DECENTRALIZED</a:t>
            </a:r>
            <a:endParaRPr b="1">
              <a:solidFill>
                <a:schemeClr val="lt1"/>
              </a:solidFill>
              <a:latin typeface="Calibri"/>
              <a:ea typeface="Calibri"/>
              <a:cs typeface="Calibri"/>
              <a:sym typeface="Calibri"/>
            </a:endParaRPr>
          </a:p>
        </p:txBody>
      </p:sp>
      <p:pic>
        <p:nvPicPr>
          <p:cNvPr id="927" name="Google Shape;927;p125"/>
          <p:cNvPicPr preferRelativeResize="0"/>
          <p:nvPr/>
        </p:nvPicPr>
        <p:blipFill>
          <a:blip r:embed="rId4">
            <a:alphaModFix/>
          </a:blip>
          <a:stretch>
            <a:fillRect/>
          </a:stretch>
        </p:blipFill>
        <p:spPr>
          <a:xfrm>
            <a:off x="5294675" y="4158175"/>
            <a:ext cx="3046200" cy="607500"/>
          </a:xfrm>
          <a:prstGeom prst="roundRect">
            <a:avLst>
              <a:gd fmla="val 16667" name="adj"/>
            </a:avLst>
          </a:prstGeom>
          <a:noFill/>
          <a:ln>
            <a:noFill/>
          </a:ln>
        </p:spPr>
      </p:pic>
      <p:pic>
        <p:nvPicPr>
          <p:cNvPr id="928" name="Google Shape;928;p125"/>
          <p:cNvPicPr preferRelativeResize="0"/>
          <p:nvPr/>
        </p:nvPicPr>
        <p:blipFill>
          <a:blip r:embed="rId5">
            <a:alphaModFix/>
          </a:blip>
          <a:stretch>
            <a:fillRect/>
          </a:stretch>
        </p:blipFill>
        <p:spPr>
          <a:xfrm>
            <a:off x="5089741" y="1761141"/>
            <a:ext cx="607500" cy="607500"/>
          </a:xfrm>
          <a:prstGeom prst="ellipse">
            <a:avLst/>
          </a:prstGeom>
          <a:noFill/>
          <a:ln>
            <a:noFill/>
          </a:ln>
        </p:spPr>
      </p:pic>
      <p:pic>
        <p:nvPicPr>
          <p:cNvPr id="929" name="Google Shape;929;p125"/>
          <p:cNvPicPr preferRelativeResize="0"/>
          <p:nvPr/>
        </p:nvPicPr>
        <p:blipFill>
          <a:blip r:embed="rId6">
            <a:alphaModFix/>
          </a:blip>
          <a:stretch>
            <a:fillRect/>
          </a:stretch>
        </p:blipFill>
        <p:spPr>
          <a:xfrm>
            <a:off x="6075605" y="1787843"/>
            <a:ext cx="1484400" cy="554100"/>
          </a:xfrm>
          <a:prstGeom prst="roundRect">
            <a:avLst>
              <a:gd fmla="val 16667" name="adj"/>
            </a:avLst>
          </a:prstGeom>
          <a:noFill/>
          <a:ln>
            <a:noFill/>
          </a:ln>
        </p:spPr>
      </p:pic>
      <p:pic>
        <p:nvPicPr>
          <p:cNvPr id="930" name="Google Shape;930;p125"/>
          <p:cNvPicPr preferRelativeResize="0"/>
          <p:nvPr/>
        </p:nvPicPr>
        <p:blipFill>
          <a:blip r:embed="rId7">
            <a:alphaModFix/>
          </a:blip>
          <a:stretch>
            <a:fillRect/>
          </a:stretch>
        </p:blipFill>
        <p:spPr>
          <a:xfrm>
            <a:off x="7870667" y="1505842"/>
            <a:ext cx="808100" cy="808100"/>
          </a:xfrm>
          <a:prstGeom prst="rect">
            <a:avLst/>
          </a:prstGeom>
          <a:noFill/>
          <a:ln>
            <a:noFill/>
          </a:ln>
        </p:spPr>
      </p:pic>
      <p:pic>
        <p:nvPicPr>
          <p:cNvPr id="931" name="Google Shape;931;p125"/>
          <p:cNvPicPr preferRelativeResize="0"/>
          <p:nvPr/>
        </p:nvPicPr>
        <p:blipFill>
          <a:blip r:embed="rId8">
            <a:alphaModFix/>
          </a:blip>
          <a:stretch>
            <a:fillRect/>
          </a:stretch>
        </p:blipFill>
        <p:spPr>
          <a:xfrm>
            <a:off x="4957224" y="2962962"/>
            <a:ext cx="1022400" cy="600900"/>
          </a:xfrm>
          <a:prstGeom prst="rect">
            <a:avLst/>
          </a:prstGeom>
          <a:noFill/>
          <a:ln>
            <a:noFill/>
          </a:ln>
        </p:spPr>
      </p:pic>
      <p:sp>
        <p:nvSpPr>
          <p:cNvPr id="932" name="Google Shape;932;p125"/>
          <p:cNvSpPr/>
          <p:nvPr/>
        </p:nvSpPr>
        <p:spPr>
          <a:xfrm>
            <a:off x="5979625" y="3053700"/>
            <a:ext cx="392700" cy="3927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933" name="Google Shape;933;p125"/>
          <p:cNvPicPr preferRelativeResize="0"/>
          <p:nvPr/>
        </p:nvPicPr>
        <p:blipFill rotWithShape="1">
          <a:blip r:embed="rId9">
            <a:alphaModFix/>
          </a:blip>
          <a:srcRect b="36664" l="45393" r="19131" t="0"/>
          <a:stretch/>
        </p:blipFill>
        <p:spPr>
          <a:xfrm>
            <a:off x="6413950" y="2946300"/>
            <a:ext cx="1022400" cy="607500"/>
          </a:xfrm>
          <a:prstGeom prst="rect">
            <a:avLst/>
          </a:prstGeom>
          <a:noFill/>
          <a:ln>
            <a:noFill/>
          </a:ln>
        </p:spPr>
      </p:pic>
      <p:sp>
        <p:nvSpPr>
          <p:cNvPr id="934" name="Google Shape;934;p125"/>
          <p:cNvSpPr/>
          <p:nvPr/>
        </p:nvSpPr>
        <p:spPr>
          <a:xfrm>
            <a:off x="7477975" y="3053700"/>
            <a:ext cx="392700" cy="392700"/>
          </a:xfrm>
          <a:prstGeom prst="mathPlus">
            <a:avLst>
              <a:gd fmla="val 23520" name="adj1"/>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35" name="Google Shape;935;p125"/>
          <p:cNvSpPr txBox="1"/>
          <p:nvPr/>
        </p:nvSpPr>
        <p:spPr>
          <a:xfrm>
            <a:off x="7787425" y="2946288"/>
            <a:ext cx="8880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Calibri"/>
                <a:ea typeface="Calibri"/>
                <a:cs typeface="Calibri"/>
                <a:sym typeface="Calibri"/>
              </a:rPr>
              <a:t>ACTG</a:t>
            </a:r>
            <a:endParaRPr b="1" sz="22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6"/>
          <p:cNvSpPr txBox="1"/>
          <p:nvPr/>
        </p:nvSpPr>
        <p:spPr>
          <a:xfrm>
            <a:off x="3272250" y="4319124"/>
            <a:ext cx="2599500" cy="42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u="sng">
                <a:solidFill>
                  <a:schemeClr val="accent1"/>
                </a:solidFill>
                <a:latin typeface="Proxima Nova"/>
                <a:ea typeface="Proxima Nova"/>
                <a:cs typeface="Proxima Nova"/>
                <a:sym typeface="Proxima Nova"/>
                <a:hlinkClick r:id="rId3">
                  <a:extLst>
                    <a:ext uri="{A12FA001-AC4F-418D-AE19-62706E023703}">
                      <ahyp:hlinkClr val="tx"/>
                    </a:ext>
                  </a:extLst>
                </a:hlinkClick>
              </a:rPr>
              <a:t>https://vrs.ga4gh.org</a:t>
            </a:r>
            <a:endParaRPr b="1" sz="2100">
              <a:solidFill>
                <a:schemeClr val="accent1"/>
              </a:solidFill>
              <a:latin typeface="Proxima Nova"/>
              <a:ea typeface="Proxima Nova"/>
              <a:cs typeface="Proxima Nova"/>
              <a:sym typeface="Proxima Nova"/>
            </a:endParaRPr>
          </a:p>
        </p:txBody>
      </p:sp>
      <p:pic>
        <p:nvPicPr>
          <p:cNvPr id="941" name="Google Shape;941;p126"/>
          <p:cNvPicPr preferRelativeResize="0"/>
          <p:nvPr/>
        </p:nvPicPr>
        <p:blipFill>
          <a:blip r:embed="rId4">
            <a:alphaModFix/>
          </a:blip>
          <a:stretch>
            <a:fillRect/>
          </a:stretch>
        </p:blipFill>
        <p:spPr>
          <a:xfrm>
            <a:off x="97675" y="398750"/>
            <a:ext cx="8948649" cy="3795150"/>
          </a:xfrm>
          <a:prstGeom prst="rect">
            <a:avLst/>
          </a:prstGeom>
          <a:noFill/>
          <a:ln>
            <a:noFill/>
          </a:ln>
          <a:effectLst>
            <a:outerShdw blurRad="57150" rotWithShape="0" algn="bl" dir="4260000" dist="38100">
              <a:srgbClr val="000000">
                <a:alpha val="42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127"/>
          <p:cNvPicPr preferRelativeResize="0"/>
          <p:nvPr/>
        </p:nvPicPr>
        <p:blipFill>
          <a:blip r:embed="rId3">
            <a:alphaModFix/>
          </a:blip>
          <a:stretch>
            <a:fillRect/>
          </a:stretch>
        </p:blipFill>
        <p:spPr>
          <a:xfrm>
            <a:off x="159725" y="888511"/>
            <a:ext cx="8824551" cy="3851950"/>
          </a:xfrm>
          <a:prstGeom prst="rect">
            <a:avLst/>
          </a:prstGeom>
          <a:noFill/>
          <a:ln>
            <a:noFill/>
          </a:ln>
        </p:spPr>
      </p:pic>
      <p:sp>
        <p:nvSpPr>
          <p:cNvPr id="947" name="Google Shape;947;p127"/>
          <p:cNvSpPr txBox="1"/>
          <p:nvPr>
            <p:ph type="title"/>
          </p:nvPr>
        </p:nvSpPr>
        <p:spPr>
          <a:xfrm>
            <a:off x="381000" y="365892"/>
            <a:ext cx="5518200" cy="39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Converting Value Objects into Identifiers</a:t>
            </a:r>
            <a:endParaRPr/>
          </a:p>
        </p:txBody>
      </p:sp>
      <p:sp>
        <p:nvSpPr>
          <p:cNvPr id="948" name="Google Shape;948;p127"/>
          <p:cNvSpPr txBox="1"/>
          <p:nvPr/>
        </p:nvSpPr>
        <p:spPr>
          <a:xfrm>
            <a:off x="5937450" y="4565028"/>
            <a:ext cx="2965500" cy="285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Clr>
                <a:srgbClr val="2F3124"/>
              </a:buClr>
              <a:buSzPts val="1100"/>
              <a:buFont typeface="Arial"/>
              <a:buNone/>
            </a:pPr>
            <a:r>
              <a:rPr lang="en" sz="1100">
                <a:solidFill>
                  <a:srgbClr val="666666"/>
                </a:solidFill>
              </a:rPr>
              <a:t>Wagner AH, et al. </a:t>
            </a:r>
            <a:r>
              <a:rPr i="1" lang="en" sz="1100">
                <a:solidFill>
                  <a:srgbClr val="666666"/>
                </a:solidFill>
              </a:rPr>
              <a:t>Cell Genomics</a:t>
            </a:r>
            <a:r>
              <a:rPr lang="en" sz="1100">
                <a:solidFill>
                  <a:srgbClr val="666666"/>
                </a:solidFill>
              </a:rPr>
              <a:t>. 2021</a:t>
            </a:r>
            <a:endParaRPr sz="1300">
              <a:solidFill>
                <a:srgbClr val="66666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Variant Interpretation</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30"/>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Genomic Medicine</a:t>
            </a:r>
            <a:endParaRPr/>
          </a:p>
        </p:txBody>
      </p:sp>
      <p:pic>
        <p:nvPicPr>
          <p:cNvPr id="964" name="Google Shape;964;p130"/>
          <p:cNvPicPr preferRelativeResize="0"/>
          <p:nvPr/>
        </p:nvPicPr>
        <p:blipFill>
          <a:blip r:embed="rId3">
            <a:alphaModFix/>
          </a:blip>
          <a:stretch>
            <a:fillRect/>
          </a:stretch>
        </p:blipFill>
        <p:spPr>
          <a:xfrm>
            <a:off x="728908" y="4886725"/>
            <a:ext cx="1283850" cy="256770"/>
          </a:xfrm>
          <a:prstGeom prst="rect">
            <a:avLst/>
          </a:prstGeom>
          <a:noFill/>
          <a:ln>
            <a:noFill/>
          </a:ln>
        </p:spPr>
      </p:pic>
      <p:pic>
        <p:nvPicPr>
          <p:cNvPr id="965" name="Google Shape;965;p130"/>
          <p:cNvPicPr preferRelativeResize="0"/>
          <p:nvPr/>
        </p:nvPicPr>
        <p:blipFill>
          <a:blip r:embed="rId4">
            <a:alphaModFix/>
          </a:blip>
          <a:stretch>
            <a:fillRect/>
          </a:stretch>
        </p:blipFill>
        <p:spPr>
          <a:xfrm>
            <a:off x="0" y="4886727"/>
            <a:ext cx="728910" cy="256775"/>
          </a:xfrm>
          <a:prstGeom prst="rect">
            <a:avLst/>
          </a:prstGeom>
          <a:noFill/>
          <a:ln>
            <a:noFill/>
          </a:ln>
        </p:spPr>
      </p:pic>
      <p:pic>
        <p:nvPicPr>
          <p:cNvPr id="966" name="Google Shape;966;p130"/>
          <p:cNvPicPr preferRelativeResize="0"/>
          <p:nvPr/>
        </p:nvPicPr>
        <p:blipFill>
          <a:blip r:embed="rId5">
            <a:alphaModFix/>
          </a:blip>
          <a:stretch>
            <a:fillRect/>
          </a:stretch>
        </p:blipFill>
        <p:spPr>
          <a:xfrm>
            <a:off x="152400" y="739625"/>
            <a:ext cx="8572500" cy="2857500"/>
          </a:xfrm>
          <a:prstGeom prst="rect">
            <a:avLst/>
          </a:prstGeom>
          <a:noFill/>
          <a:ln>
            <a:noFill/>
          </a:ln>
        </p:spPr>
      </p:pic>
      <p:sp>
        <p:nvSpPr>
          <p:cNvPr id="967" name="Google Shape;967;p130"/>
          <p:cNvSpPr txBox="1"/>
          <p:nvPr/>
        </p:nvSpPr>
        <p:spPr>
          <a:xfrm>
            <a:off x="647700" y="3235325"/>
            <a:ext cx="11907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Tumor DNA</a:t>
            </a:r>
            <a:endParaRPr/>
          </a:p>
        </p:txBody>
      </p:sp>
      <p:sp>
        <p:nvSpPr>
          <p:cNvPr id="968" name="Google Shape;968;p130"/>
          <p:cNvSpPr txBox="1"/>
          <p:nvPr/>
        </p:nvSpPr>
        <p:spPr>
          <a:xfrm>
            <a:off x="2876550" y="3235325"/>
            <a:ext cx="31242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Clinical Genomic Variant Report</a:t>
            </a:r>
            <a:endParaRPr/>
          </a:p>
        </p:txBody>
      </p:sp>
      <p:sp>
        <p:nvSpPr>
          <p:cNvPr id="969" name="Google Shape;969;p130"/>
          <p:cNvSpPr txBox="1"/>
          <p:nvPr/>
        </p:nvSpPr>
        <p:spPr>
          <a:xfrm>
            <a:off x="6286500" y="3235325"/>
            <a:ext cx="2438400" cy="3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Patient Care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Variant Call Format</a:t>
            </a:r>
            <a:endParaRPr/>
          </a:p>
        </p:txBody>
      </p:sp>
      <p:sp>
        <p:nvSpPr>
          <p:cNvPr id="348" name="Google Shape;348;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Compact representation of </a:t>
            </a:r>
            <a:r>
              <a:rPr i="1" lang="en"/>
              <a:t>many genomic variants</a:t>
            </a:r>
            <a:r>
              <a:rPr lang="en"/>
              <a:t> over </a:t>
            </a:r>
            <a:r>
              <a:rPr i="1" lang="en"/>
              <a:t>many samples</a:t>
            </a:r>
            <a:br>
              <a:rPr lang="en"/>
            </a:br>
            <a:endParaRPr/>
          </a:p>
          <a:p>
            <a:pPr indent="-342900" lvl="0" marL="457200" rtl="0" algn="l">
              <a:spcBef>
                <a:spcPts val="0"/>
              </a:spcBef>
              <a:spcAft>
                <a:spcPts val="0"/>
              </a:spcAft>
              <a:buSzPts val="1800"/>
              <a:buChar char="●"/>
            </a:pPr>
            <a:r>
              <a:rPr lang="en"/>
              <a:t>Useful for large-scale genomic sequencing projects, such as the 1000 Genomes Project</a:t>
            </a:r>
            <a:br>
              <a:rPr lang="en"/>
            </a:br>
            <a:endParaRPr/>
          </a:p>
          <a:p>
            <a:pPr indent="-342900" lvl="0" marL="457200" rtl="0" algn="l">
              <a:spcBef>
                <a:spcPts val="0"/>
              </a:spcBef>
              <a:spcAft>
                <a:spcPts val="0"/>
              </a:spcAft>
              <a:buSzPts val="1800"/>
              <a:buChar char="●"/>
            </a:pPr>
            <a:r>
              <a:rPr lang="en"/>
              <a:t>Predominant output format for variant calling in bioinformatics pipelines</a:t>
            </a:r>
            <a:br>
              <a:rPr lang="en"/>
            </a:br>
            <a:endParaRPr/>
          </a:p>
          <a:p>
            <a:pPr indent="-342900" lvl="0" marL="457200" rtl="0" algn="l">
              <a:spcBef>
                <a:spcPts val="0"/>
              </a:spcBef>
              <a:spcAft>
                <a:spcPts val="0"/>
              </a:spcAft>
              <a:buSzPts val="1800"/>
              <a:buChar char="●"/>
            </a:pPr>
            <a:r>
              <a:rPr lang="en"/>
              <a:t>Optimized for short / non-complex variants on a genomic reference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Variant Curation Case Load</a:t>
            </a:r>
            <a:endParaRPr/>
          </a:p>
        </p:txBody>
      </p:sp>
      <p:pic>
        <p:nvPicPr>
          <p:cNvPr id="975" name="Google Shape;975;p131"/>
          <p:cNvPicPr preferRelativeResize="0"/>
          <p:nvPr/>
        </p:nvPicPr>
        <p:blipFill rotWithShape="1">
          <a:blip r:embed="rId3">
            <a:alphaModFix/>
          </a:blip>
          <a:srcRect b="0" l="0" r="0" t="0"/>
          <a:stretch/>
        </p:blipFill>
        <p:spPr>
          <a:xfrm>
            <a:off x="4811750" y="26200"/>
            <a:ext cx="4099427" cy="4348751"/>
          </a:xfrm>
          <a:prstGeom prst="rect">
            <a:avLst/>
          </a:prstGeom>
          <a:noFill/>
          <a:ln>
            <a:noFill/>
          </a:ln>
        </p:spPr>
      </p:pic>
      <p:sp>
        <p:nvSpPr>
          <p:cNvPr id="976" name="Google Shape;976;p131"/>
          <p:cNvSpPr txBox="1"/>
          <p:nvPr/>
        </p:nvSpPr>
        <p:spPr>
          <a:xfrm>
            <a:off x="3570171" y="4089647"/>
            <a:ext cx="3103800" cy="2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77787B"/>
                </a:solidFill>
              </a:rPr>
              <a:t>Good BM, et al. </a:t>
            </a:r>
            <a:r>
              <a:rPr i="1" lang="en" sz="1200">
                <a:solidFill>
                  <a:srgbClr val="77787B"/>
                </a:solidFill>
              </a:rPr>
              <a:t>Genome Biology</a:t>
            </a:r>
            <a:r>
              <a:rPr lang="en" sz="1200">
                <a:solidFill>
                  <a:srgbClr val="77787B"/>
                </a:solidFill>
              </a:rPr>
              <a:t> (2014)</a:t>
            </a:r>
            <a:endParaRPr>
              <a:solidFill>
                <a:srgbClr val="77787B"/>
              </a:solidFill>
            </a:endParaRPr>
          </a:p>
        </p:txBody>
      </p:sp>
      <p:sp>
        <p:nvSpPr>
          <p:cNvPr id="977" name="Google Shape;977;p131"/>
          <p:cNvSpPr txBox="1"/>
          <p:nvPr/>
        </p:nvSpPr>
        <p:spPr>
          <a:xfrm>
            <a:off x="323850" y="1157900"/>
            <a:ext cx="4099500" cy="3085200"/>
          </a:xfrm>
          <a:prstGeom prst="rect">
            <a:avLst/>
          </a:prstGeom>
          <a:noFill/>
          <a:ln>
            <a:noFill/>
          </a:ln>
        </p:spPr>
        <p:txBody>
          <a:bodyPr anchorCtr="0" anchor="t" bIns="34275" lIns="68575" spcFirstLastPara="1" rIns="68575" wrap="square" tIns="34275">
            <a:normAutofit/>
          </a:bodyPr>
          <a:lstStyle/>
          <a:p>
            <a:pPr indent="-336550" lvl="0" marL="457200" rtl="0" algn="l">
              <a:lnSpc>
                <a:spcPct val="115000"/>
              </a:lnSpc>
              <a:spcBef>
                <a:spcPts val="0"/>
              </a:spcBef>
              <a:spcAft>
                <a:spcPts val="0"/>
              </a:spcAft>
              <a:buClr>
                <a:srgbClr val="595959"/>
              </a:buClr>
              <a:buSzPts val="1700"/>
              <a:buFont typeface="Arial"/>
              <a:buChar char="•"/>
            </a:pPr>
            <a:r>
              <a:rPr b="1" lang="en" sz="1700">
                <a:solidFill>
                  <a:srgbClr val="FF9900"/>
                </a:solidFill>
              </a:rPr>
              <a:t>7.3 hours per case</a:t>
            </a:r>
            <a:r>
              <a:rPr lang="en" sz="1700">
                <a:solidFill>
                  <a:srgbClr val="595959"/>
                </a:solidFill>
              </a:rPr>
              <a:t> for Brockman et al., </a:t>
            </a:r>
            <a:r>
              <a:rPr i="1" lang="en" sz="1700">
                <a:solidFill>
                  <a:srgbClr val="595959"/>
                </a:solidFill>
              </a:rPr>
              <a:t>Genetics in Medicine</a:t>
            </a:r>
            <a:r>
              <a:rPr lang="en" sz="1700">
                <a:solidFill>
                  <a:srgbClr val="595959"/>
                </a:solidFill>
              </a:rPr>
              <a:t> (2021)</a:t>
            </a:r>
            <a:endParaRPr sz="1700">
              <a:solidFill>
                <a:srgbClr val="595959"/>
              </a:solidFill>
            </a:endParaRPr>
          </a:p>
          <a:p>
            <a:pPr indent="-336550" lvl="0" marL="457200" rtl="0" algn="l">
              <a:lnSpc>
                <a:spcPct val="115000"/>
              </a:lnSpc>
              <a:spcBef>
                <a:spcPts val="0"/>
              </a:spcBef>
              <a:spcAft>
                <a:spcPts val="0"/>
              </a:spcAft>
              <a:buClr>
                <a:srgbClr val="595959"/>
              </a:buClr>
              <a:buSzPts val="1700"/>
              <a:buFont typeface="Noto Sans Symbols"/>
              <a:buChar char="•"/>
            </a:pPr>
            <a:r>
              <a:rPr b="1" lang="en" sz="1700">
                <a:solidFill>
                  <a:srgbClr val="FF9900"/>
                </a:solidFill>
              </a:rPr>
              <a:t>6.4 hours per case</a:t>
            </a:r>
            <a:r>
              <a:rPr lang="en" sz="1700">
                <a:solidFill>
                  <a:srgbClr val="595959"/>
                </a:solidFill>
              </a:rPr>
              <a:t> for Medical Genome Initiative paper</a:t>
            </a:r>
            <a:endParaRPr sz="17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500">
                <a:solidFill>
                  <a:srgbClr val="595959"/>
                </a:solidFill>
              </a:rPr>
              <a:t>Christina Austin-Tse, Broad Institute, unpublished data</a:t>
            </a:r>
            <a:endParaRPr sz="1500">
              <a:solidFill>
                <a:srgbClr val="595959"/>
              </a:solidFill>
            </a:endParaRPr>
          </a:p>
          <a:p>
            <a:pPr indent="-317500" lvl="0" marL="457200" rtl="0" algn="l">
              <a:lnSpc>
                <a:spcPct val="115000"/>
              </a:lnSpc>
              <a:spcBef>
                <a:spcPts val="0"/>
              </a:spcBef>
              <a:spcAft>
                <a:spcPts val="0"/>
              </a:spcAft>
              <a:buClr>
                <a:srgbClr val="595959"/>
              </a:buClr>
              <a:buSzPts val="1400"/>
              <a:buFont typeface="Noto Sans Symbols"/>
              <a:buChar char="•"/>
            </a:pPr>
            <a:r>
              <a:rPr b="1" lang="en" sz="1800">
                <a:solidFill>
                  <a:srgbClr val="FF9900"/>
                </a:solidFill>
              </a:rPr>
              <a:t>6-8 hours per case</a:t>
            </a:r>
            <a:r>
              <a:rPr lang="en" sz="1800">
                <a:solidFill>
                  <a:srgbClr val="595959"/>
                </a:solidFill>
              </a:rPr>
              <a:t> at Institute for Genomic Medicine</a:t>
            </a:r>
            <a:endParaRPr sz="1500">
              <a:solidFill>
                <a:srgbClr val="59595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2"/>
          <p:cNvSpPr txBox="1"/>
          <p:nvPr>
            <p:ph idx="4294967295" type="title"/>
          </p:nvPr>
        </p:nvSpPr>
        <p:spPr>
          <a:xfrm>
            <a:off x="311700" y="25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Interoperable knowledge is challenging</a:t>
            </a:r>
            <a:endParaRPr/>
          </a:p>
        </p:txBody>
      </p:sp>
      <p:pic>
        <p:nvPicPr>
          <p:cNvPr id="983" name="Google Shape;983;p132"/>
          <p:cNvPicPr preferRelativeResize="0"/>
          <p:nvPr/>
        </p:nvPicPr>
        <p:blipFill>
          <a:blip r:embed="rId3">
            <a:alphaModFix/>
          </a:blip>
          <a:stretch>
            <a:fillRect/>
          </a:stretch>
        </p:blipFill>
        <p:spPr>
          <a:xfrm>
            <a:off x="605450" y="1149300"/>
            <a:ext cx="6004693" cy="3994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Interoperable knowledge is challenging</a:t>
            </a:r>
            <a:endParaRPr/>
          </a:p>
        </p:txBody>
      </p:sp>
      <p:pic>
        <p:nvPicPr>
          <p:cNvPr id="989" name="Google Shape;989;p133"/>
          <p:cNvPicPr preferRelativeResize="0"/>
          <p:nvPr/>
        </p:nvPicPr>
        <p:blipFill>
          <a:blip r:embed="rId3">
            <a:alphaModFix/>
          </a:blip>
          <a:stretch>
            <a:fillRect/>
          </a:stretch>
        </p:blipFill>
        <p:spPr>
          <a:xfrm>
            <a:off x="1400175" y="1281113"/>
            <a:ext cx="6343650" cy="25812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pic>
        <p:nvPicPr>
          <p:cNvPr id="994" name="Google Shape;994;p134"/>
          <p:cNvPicPr preferRelativeResize="0"/>
          <p:nvPr/>
        </p:nvPicPr>
        <p:blipFill>
          <a:blip r:embed="rId3">
            <a:alphaModFix/>
          </a:blip>
          <a:stretch>
            <a:fillRect/>
          </a:stretch>
        </p:blipFill>
        <p:spPr>
          <a:xfrm>
            <a:off x="755150" y="614675"/>
            <a:ext cx="1219200" cy="1219200"/>
          </a:xfrm>
          <a:prstGeom prst="rect">
            <a:avLst/>
          </a:prstGeom>
          <a:noFill/>
          <a:ln>
            <a:noFill/>
          </a:ln>
        </p:spPr>
      </p:pic>
      <p:pic>
        <p:nvPicPr>
          <p:cNvPr id="995" name="Google Shape;995;p134"/>
          <p:cNvPicPr preferRelativeResize="0"/>
          <p:nvPr/>
        </p:nvPicPr>
        <p:blipFill>
          <a:blip r:embed="rId3">
            <a:alphaModFix/>
          </a:blip>
          <a:stretch>
            <a:fillRect/>
          </a:stretch>
        </p:blipFill>
        <p:spPr>
          <a:xfrm>
            <a:off x="3200400" y="328525"/>
            <a:ext cx="1219200" cy="1219200"/>
          </a:xfrm>
          <a:prstGeom prst="rect">
            <a:avLst/>
          </a:prstGeom>
          <a:noFill/>
          <a:ln>
            <a:noFill/>
          </a:ln>
        </p:spPr>
      </p:pic>
      <p:pic>
        <p:nvPicPr>
          <p:cNvPr id="996" name="Google Shape;996;p134"/>
          <p:cNvPicPr preferRelativeResize="0"/>
          <p:nvPr/>
        </p:nvPicPr>
        <p:blipFill>
          <a:blip r:embed="rId3">
            <a:alphaModFix/>
          </a:blip>
          <a:stretch>
            <a:fillRect/>
          </a:stretch>
        </p:blipFill>
        <p:spPr>
          <a:xfrm>
            <a:off x="5645650" y="614675"/>
            <a:ext cx="1219200" cy="1219200"/>
          </a:xfrm>
          <a:prstGeom prst="rect">
            <a:avLst/>
          </a:prstGeom>
          <a:noFill/>
          <a:ln>
            <a:noFill/>
          </a:ln>
        </p:spPr>
      </p:pic>
      <p:pic>
        <p:nvPicPr>
          <p:cNvPr id="997" name="Google Shape;997;p134"/>
          <p:cNvPicPr preferRelativeResize="0"/>
          <p:nvPr/>
        </p:nvPicPr>
        <p:blipFill>
          <a:blip r:embed="rId3">
            <a:alphaModFix/>
          </a:blip>
          <a:stretch>
            <a:fillRect/>
          </a:stretch>
        </p:blipFill>
        <p:spPr>
          <a:xfrm>
            <a:off x="5645650" y="3087350"/>
            <a:ext cx="1219200" cy="1219200"/>
          </a:xfrm>
          <a:prstGeom prst="rect">
            <a:avLst/>
          </a:prstGeom>
          <a:noFill/>
          <a:ln>
            <a:noFill/>
          </a:ln>
        </p:spPr>
      </p:pic>
      <p:pic>
        <p:nvPicPr>
          <p:cNvPr id="998" name="Google Shape;998;p134"/>
          <p:cNvPicPr preferRelativeResize="0"/>
          <p:nvPr/>
        </p:nvPicPr>
        <p:blipFill>
          <a:blip r:embed="rId3">
            <a:alphaModFix/>
          </a:blip>
          <a:stretch>
            <a:fillRect/>
          </a:stretch>
        </p:blipFill>
        <p:spPr>
          <a:xfrm>
            <a:off x="3200400" y="3402875"/>
            <a:ext cx="1219200" cy="1219200"/>
          </a:xfrm>
          <a:prstGeom prst="rect">
            <a:avLst/>
          </a:prstGeom>
          <a:noFill/>
          <a:ln>
            <a:noFill/>
          </a:ln>
        </p:spPr>
      </p:pic>
      <p:pic>
        <p:nvPicPr>
          <p:cNvPr id="999" name="Google Shape;999;p134"/>
          <p:cNvPicPr preferRelativeResize="0"/>
          <p:nvPr/>
        </p:nvPicPr>
        <p:blipFill>
          <a:blip r:embed="rId3">
            <a:alphaModFix/>
          </a:blip>
          <a:stretch>
            <a:fillRect/>
          </a:stretch>
        </p:blipFill>
        <p:spPr>
          <a:xfrm>
            <a:off x="755150" y="3087350"/>
            <a:ext cx="1219200" cy="1219200"/>
          </a:xfrm>
          <a:prstGeom prst="rect">
            <a:avLst/>
          </a:prstGeom>
          <a:noFill/>
          <a:ln>
            <a:noFill/>
          </a:ln>
        </p:spPr>
      </p:pic>
      <p:pic>
        <p:nvPicPr>
          <p:cNvPr id="1000" name="Google Shape;1000;p134"/>
          <p:cNvPicPr preferRelativeResize="0"/>
          <p:nvPr/>
        </p:nvPicPr>
        <p:blipFill rotWithShape="1">
          <a:blip r:embed="rId4">
            <a:alphaModFix/>
          </a:blip>
          <a:srcRect b="57820" l="27462" r="21281" t="1327"/>
          <a:stretch/>
        </p:blipFill>
        <p:spPr>
          <a:xfrm>
            <a:off x="1520125" y="778825"/>
            <a:ext cx="344100" cy="318600"/>
          </a:xfrm>
          <a:prstGeom prst="ellipse">
            <a:avLst/>
          </a:prstGeom>
          <a:noFill/>
          <a:ln cap="flat" cmpd="sng" w="9525">
            <a:solidFill>
              <a:schemeClr val="accent1"/>
            </a:solidFill>
            <a:prstDash val="solid"/>
            <a:round/>
            <a:headEnd len="sm" w="sm" type="none"/>
            <a:tailEnd len="sm" w="sm" type="none"/>
          </a:ln>
        </p:spPr>
      </p:pic>
      <p:cxnSp>
        <p:nvCxnSpPr>
          <p:cNvPr id="1001" name="Google Shape;1001;p134"/>
          <p:cNvCxnSpPr/>
          <p:nvPr/>
        </p:nvCxnSpPr>
        <p:spPr>
          <a:xfrm>
            <a:off x="1999663" y="1636250"/>
            <a:ext cx="1034700" cy="630900"/>
          </a:xfrm>
          <a:prstGeom prst="straightConnector1">
            <a:avLst/>
          </a:prstGeom>
          <a:noFill/>
          <a:ln cap="flat" cmpd="sng" w="19050">
            <a:solidFill>
              <a:srgbClr val="0000FF"/>
            </a:solidFill>
            <a:prstDash val="solid"/>
            <a:round/>
            <a:headEnd len="med" w="med" type="none"/>
            <a:tailEnd len="med" w="med" type="stealth"/>
          </a:ln>
        </p:spPr>
      </p:cxnSp>
      <p:sp>
        <p:nvSpPr>
          <p:cNvPr id="1002" name="Google Shape;1002;p134"/>
          <p:cNvSpPr txBox="1"/>
          <p:nvPr/>
        </p:nvSpPr>
        <p:spPr>
          <a:xfrm>
            <a:off x="3002850" y="2054475"/>
            <a:ext cx="1614300" cy="5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2"/>
                </a:solidFill>
              </a:rPr>
              <a:t>Variant is Oncogenic</a:t>
            </a:r>
            <a:endParaRPr i="1" sz="1800">
              <a:solidFill>
                <a:schemeClr val="dk2"/>
              </a:solidFill>
            </a:endParaRPr>
          </a:p>
        </p:txBody>
      </p:sp>
      <p:cxnSp>
        <p:nvCxnSpPr>
          <p:cNvPr id="1003" name="Google Shape;1003;p134"/>
          <p:cNvCxnSpPr>
            <a:stCxn id="1004" idx="2"/>
            <a:endCxn id="1002" idx="0"/>
          </p:cNvCxnSpPr>
          <p:nvPr/>
        </p:nvCxnSpPr>
        <p:spPr>
          <a:xfrm>
            <a:off x="3802663" y="1587238"/>
            <a:ext cx="7200" cy="467100"/>
          </a:xfrm>
          <a:prstGeom prst="straightConnector1">
            <a:avLst/>
          </a:prstGeom>
          <a:noFill/>
          <a:ln cap="flat" cmpd="sng" w="19050">
            <a:solidFill>
              <a:srgbClr val="0000FF"/>
            </a:solidFill>
            <a:prstDash val="solid"/>
            <a:round/>
            <a:headEnd len="med" w="med" type="none"/>
            <a:tailEnd len="med" w="med" type="stealth"/>
          </a:ln>
        </p:spPr>
      </p:cxnSp>
      <p:sp>
        <p:nvSpPr>
          <p:cNvPr id="1005" name="Google Shape;1005;p134"/>
          <p:cNvSpPr txBox="1"/>
          <p:nvPr/>
        </p:nvSpPr>
        <p:spPr>
          <a:xfrm>
            <a:off x="557600" y="1636250"/>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04" name="Google Shape;1004;p134"/>
          <p:cNvSpPr txBox="1"/>
          <p:nvPr/>
        </p:nvSpPr>
        <p:spPr>
          <a:xfrm>
            <a:off x="2995513" y="1268638"/>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06" name="Google Shape;1006;p134"/>
          <p:cNvSpPr txBox="1"/>
          <p:nvPr/>
        </p:nvSpPr>
        <p:spPr>
          <a:xfrm>
            <a:off x="2995513" y="4417251"/>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07" name="Google Shape;1007;p134"/>
          <p:cNvSpPr txBox="1"/>
          <p:nvPr/>
        </p:nvSpPr>
        <p:spPr>
          <a:xfrm>
            <a:off x="5449013" y="4044826"/>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cxnSp>
        <p:nvCxnSpPr>
          <p:cNvPr id="1008" name="Google Shape;1008;p134"/>
          <p:cNvCxnSpPr/>
          <p:nvPr/>
        </p:nvCxnSpPr>
        <p:spPr>
          <a:xfrm rot="10800000">
            <a:off x="3802675" y="2839700"/>
            <a:ext cx="0" cy="617100"/>
          </a:xfrm>
          <a:prstGeom prst="straightConnector1">
            <a:avLst/>
          </a:prstGeom>
          <a:noFill/>
          <a:ln cap="flat" cmpd="sng" w="19050">
            <a:solidFill>
              <a:srgbClr val="0000FF"/>
            </a:solidFill>
            <a:prstDash val="solid"/>
            <a:round/>
            <a:headEnd len="med" w="med" type="none"/>
            <a:tailEnd len="med" w="med" type="stealth"/>
          </a:ln>
        </p:spPr>
      </p:cxnSp>
      <p:cxnSp>
        <p:nvCxnSpPr>
          <p:cNvPr id="1009" name="Google Shape;1009;p134"/>
          <p:cNvCxnSpPr/>
          <p:nvPr/>
        </p:nvCxnSpPr>
        <p:spPr>
          <a:xfrm rot="10800000">
            <a:off x="4669325" y="2795600"/>
            <a:ext cx="1093800" cy="661200"/>
          </a:xfrm>
          <a:prstGeom prst="straightConnector1">
            <a:avLst/>
          </a:prstGeom>
          <a:noFill/>
          <a:ln cap="flat" cmpd="sng" w="19050">
            <a:solidFill>
              <a:srgbClr val="0000FF"/>
            </a:solidFill>
            <a:prstDash val="solid"/>
            <a:round/>
            <a:headEnd len="med" w="med" type="none"/>
            <a:tailEnd len="med" w="med" type="stealth"/>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135"/>
          <p:cNvPicPr preferRelativeResize="0"/>
          <p:nvPr/>
        </p:nvPicPr>
        <p:blipFill>
          <a:blip r:embed="rId3">
            <a:alphaModFix/>
          </a:blip>
          <a:stretch>
            <a:fillRect/>
          </a:stretch>
        </p:blipFill>
        <p:spPr>
          <a:xfrm>
            <a:off x="755150" y="614675"/>
            <a:ext cx="1219200" cy="1219200"/>
          </a:xfrm>
          <a:prstGeom prst="rect">
            <a:avLst/>
          </a:prstGeom>
          <a:noFill/>
          <a:ln>
            <a:noFill/>
          </a:ln>
        </p:spPr>
      </p:pic>
      <p:pic>
        <p:nvPicPr>
          <p:cNvPr id="1015" name="Google Shape;1015;p135"/>
          <p:cNvPicPr preferRelativeResize="0"/>
          <p:nvPr/>
        </p:nvPicPr>
        <p:blipFill>
          <a:blip r:embed="rId3">
            <a:alphaModFix/>
          </a:blip>
          <a:stretch>
            <a:fillRect/>
          </a:stretch>
        </p:blipFill>
        <p:spPr>
          <a:xfrm>
            <a:off x="3200400" y="328525"/>
            <a:ext cx="1219200" cy="1219200"/>
          </a:xfrm>
          <a:prstGeom prst="rect">
            <a:avLst/>
          </a:prstGeom>
          <a:noFill/>
          <a:ln>
            <a:noFill/>
          </a:ln>
        </p:spPr>
      </p:pic>
      <p:pic>
        <p:nvPicPr>
          <p:cNvPr id="1016" name="Google Shape;1016;p135"/>
          <p:cNvPicPr preferRelativeResize="0"/>
          <p:nvPr/>
        </p:nvPicPr>
        <p:blipFill>
          <a:blip r:embed="rId3">
            <a:alphaModFix/>
          </a:blip>
          <a:stretch>
            <a:fillRect/>
          </a:stretch>
        </p:blipFill>
        <p:spPr>
          <a:xfrm>
            <a:off x="5645650" y="614675"/>
            <a:ext cx="1219200" cy="1219200"/>
          </a:xfrm>
          <a:prstGeom prst="rect">
            <a:avLst/>
          </a:prstGeom>
          <a:noFill/>
          <a:ln>
            <a:noFill/>
          </a:ln>
        </p:spPr>
      </p:pic>
      <p:pic>
        <p:nvPicPr>
          <p:cNvPr id="1017" name="Google Shape;1017;p135"/>
          <p:cNvPicPr preferRelativeResize="0"/>
          <p:nvPr/>
        </p:nvPicPr>
        <p:blipFill>
          <a:blip r:embed="rId3">
            <a:alphaModFix/>
          </a:blip>
          <a:stretch>
            <a:fillRect/>
          </a:stretch>
        </p:blipFill>
        <p:spPr>
          <a:xfrm>
            <a:off x="5645650" y="3087350"/>
            <a:ext cx="1219200" cy="1219200"/>
          </a:xfrm>
          <a:prstGeom prst="rect">
            <a:avLst/>
          </a:prstGeom>
          <a:noFill/>
          <a:ln>
            <a:noFill/>
          </a:ln>
        </p:spPr>
      </p:pic>
      <p:pic>
        <p:nvPicPr>
          <p:cNvPr id="1018" name="Google Shape;1018;p135"/>
          <p:cNvPicPr preferRelativeResize="0"/>
          <p:nvPr/>
        </p:nvPicPr>
        <p:blipFill>
          <a:blip r:embed="rId3">
            <a:alphaModFix/>
          </a:blip>
          <a:stretch>
            <a:fillRect/>
          </a:stretch>
        </p:blipFill>
        <p:spPr>
          <a:xfrm>
            <a:off x="3200400" y="3402875"/>
            <a:ext cx="1219200" cy="1219200"/>
          </a:xfrm>
          <a:prstGeom prst="rect">
            <a:avLst/>
          </a:prstGeom>
          <a:noFill/>
          <a:ln>
            <a:noFill/>
          </a:ln>
        </p:spPr>
      </p:pic>
      <p:pic>
        <p:nvPicPr>
          <p:cNvPr id="1019" name="Google Shape;1019;p135"/>
          <p:cNvPicPr preferRelativeResize="0"/>
          <p:nvPr/>
        </p:nvPicPr>
        <p:blipFill>
          <a:blip r:embed="rId3">
            <a:alphaModFix/>
          </a:blip>
          <a:stretch>
            <a:fillRect/>
          </a:stretch>
        </p:blipFill>
        <p:spPr>
          <a:xfrm>
            <a:off x="755150" y="3087350"/>
            <a:ext cx="1219200" cy="1219200"/>
          </a:xfrm>
          <a:prstGeom prst="rect">
            <a:avLst/>
          </a:prstGeom>
          <a:noFill/>
          <a:ln>
            <a:noFill/>
          </a:ln>
        </p:spPr>
      </p:pic>
      <p:pic>
        <p:nvPicPr>
          <p:cNvPr id="1020" name="Google Shape;1020;p135"/>
          <p:cNvPicPr preferRelativeResize="0"/>
          <p:nvPr/>
        </p:nvPicPr>
        <p:blipFill rotWithShape="1">
          <a:blip r:embed="rId4">
            <a:alphaModFix/>
          </a:blip>
          <a:srcRect b="57820" l="27462" r="21281" t="1327"/>
          <a:stretch/>
        </p:blipFill>
        <p:spPr>
          <a:xfrm>
            <a:off x="1520125" y="778825"/>
            <a:ext cx="344100" cy="318600"/>
          </a:xfrm>
          <a:prstGeom prst="ellipse">
            <a:avLst/>
          </a:prstGeom>
          <a:noFill/>
          <a:ln cap="flat" cmpd="sng" w="9525">
            <a:solidFill>
              <a:schemeClr val="accent1"/>
            </a:solidFill>
            <a:prstDash val="solid"/>
            <a:round/>
            <a:headEnd len="sm" w="sm" type="none"/>
            <a:tailEnd len="sm" w="sm" type="none"/>
          </a:ln>
        </p:spPr>
      </p:pic>
      <p:cxnSp>
        <p:nvCxnSpPr>
          <p:cNvPr id="1021" name="Google Shape;1021;p135"/>
          <p:cNvCxnSpPr/>
          <p:nvPr/>
        </p:nvCxnSpPr>
        <p:spPr>
          <a:xfrm>
            <a:off x="1999663" y="1636250"/>
            <a:ext cx="1034700" cy="630900"/>
          </a:xfrm>
          <a:prstGeom prst="straightConnector1">
            <a:avLst/>
          </a:prstGeom>
          <a:noFill/>
          <a:ln cap="flat" cmpd="sng" w="19050">
            <a:solidFill>
              <a:srgbClr val="0000FF"/>
            </a:solidFill>
            <a:prstDash val="solid"/>
            <a:round/>
            <a:headEnd len="med" w="med" type="none"/>
            <a:tailEnd len="med" w="med" type="stealth"/>
          </a:ln>
        </p:spPr>
      </p:cxnSp>
      <p:cxnSp>
        <p:nvCxnSpPr>
          <p:cNvPr id="1022" name="Google Shape;1022;p135"/>
          <p:cNvCxnSpPr/>
          <p:nvPr/>
        </p:nvCxnSpPr>
        <p:spPr>
          <a:xfrm flipH="1">
            <a:off x="4669325" y="1636250"/>
            <a:ext cx="1034700" cy="630900"/>
          </a:xfrm>
          <a:prstGeom prst="straightConnector1">
            <a:avLst/>
          </a:prstGeom>
          <a:noFill/>
          <a:ln cap="flat" cmpd="sng" w="19050">
            <a:solidFill>
              <a:srgbClr val="FF9900"/>
            </a:solidFill>
            <a:prstDash val="solid"/>
            <a:round/>
            <a:headEnd len="med" w="med" type="none"/>
            <a:tailEnd len="med" w="med" type="stealth"/>
          </a:ln>
        </p:spPr>
      </p:cxnSp>
      <p:sp>
        <p:nvSpPr>
          <p:cNvPr id="1023" name="Google Shape;1023;p135"/>
          <p:cNvSpPr txBox="1"/>
          <p:nvPr/>
        </p:nvSpPr>
        <p:spPr>
          <a:xfrm>
            <a:off x="3002850" y="2054475"/>
            <a:ext cx="1614300" cy="5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2"/>
                </a:solidFill>
              </a:rPr>
              <a:t>Variant is </a:t>
            </a:r>
            <a:br>
              <a:rPr i="1" lang="en" sz="1800">
                <a:solidFill>
                  <a:schemeClr val="dk2"/>
                </a:solidFill>
              </a:rPr>
            </a:br>
            <a:r>
              <a:rPr i="1" lang="en" sz="1800">
                <a:solidFill>
                  <a:schemeClr val="dk2"/>
                </a:solidFill>
              </a:rPr>
              <a:t>???</a:t>
            </a:r>
            <a:endParaRPr i="1" sz="1800">
              <a:solidFill>
                <a:schemeClr val="dk2"/>
              </a:solidFill>
            </a:endParaRPr>
          </a:p>
        </p:txBody>
      </p:sp>
      <p:cxnSp>
        <p:nvCxnSpPr>
          <p:cNvPr id="1024" name="Google Shape;1024;p135"/>
          <p:cNvCxnSpPr>
            <a:stCxn id="1025" idx="2"/>
            <a:endCxn id="1023" idx="0"/>
          </p:cNvCxnSpPr>
          <p:nvPr/>
        </p:nvCxnSpPr>
        <p:spPr>
          <a:xfrm>
            <a:off x="3802663" y="1587238"/>
            <a:ext cx="7200" cy="467100"/>
          </a:xfrm>
          <a:prstGeom prst="straightConnector1">
            <a:avLst/>
          </a:prstGeom>
          <a:noFill/>
          <a:ln cap="flat" cmpd="sng" w="19050">
            <a:solidFill>
              <a:srgbClr val="FF0000"/>
            </a:solidFill>
            <a:prstDash val="solid"/>
            <a:round/>
            <a:headEnd len="med" w="med" type="none"/>
            <a:tailEnd len="med" w="med" type="stealth"/>
          </a:ln>
        </p:spPr>
      </p:cxnSp>
      <p:sp>
        <p:nvSpPr>
          <p:cNvPr id="1026" name="Google Shape;1026;p135"/>
          <p:cNvSpPr txBox="1"/>
          <p:nvPr/>
        </p:nvSpPr>
        <p:spPr>
          <a:xfrm>
            <a:off x="557600" y="1636250"/>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25" name="Google Shape;1025;p135"/>
          <p:cNvSpPr txBox="1"/>
          <p:nvPr/>
        </p:nvSpPr>
        <p:spPr>
          <a:xfrm>
            <a:off x="2995513" y="1268638"/>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Benign</a:t>
            </a:r>
            <a:endParaRPr i="1" sz="1000">
              <a:solidFill>
                <a:schemeClr val="dk2"/>
              </a:solidFill>
            </a:endParaRPr>
          </a:p>
        </p:txBody>
      </p:sp>
      <p:sp>
        <p:nvSpPr>
          <p:cNvPr id="1027" name="Google Shape;1027;p135"/>
          <p:cNvSpPr txBox="1"/>
          <p:nvPr/>
        </p:nvSpPr>
        <p:spPr>
          <a:xfrm>
            <a:off x="5449013" y="1651963"/>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Likely Benign</a:t>
            </a:r>
            <a:endParaRPr i="1" sz="1000">
              <a:solidFill>
                <a:schemeClr val="dk2"/>
              </a:solidFill>
            </a:endParaRPr>
          </a:p>
        </p:txBody>
      </p:sp>
      <p:sp>
        <p:nvSpPr>
          <p:cNvPr id="1028" name="Google Shape;1028;p135"/>
          <p:cNvSpPr txBox="1"/>
          <p:nvPr/>
        </p:nvSpPr>
        <p:spPr>
          <a:xfrm>
            <a:off x="557600" y="4029113"/>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29" name="Google Shape;1029;p135"/>
          <p:cNvSpPr txBox="1"/>
          <p:nvPr/>
        </p:nvSpPr>
        <p:spPr>
          <a:xfrm>
            <a:off x="2995513" y="4417251"/>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Benign</a:t>
            </a:r>
            <a:endParaRPr i="1" sz="1000">
              <a:solidFill>
                <a:schemeClr val="dk2"/>
              </a:solidFill>
            </a:endParaRPr>
          </a:p>
        </p:txBody>
      </p:sp>
      <p:sp>
        <p:nvSpPr>
          <p:cNvPr id="1030" name="Google Shape;1030;p135"/>
          <p:cNvSpPr txBox="1"/>
          <p:nvPr/>
        </p:nvSpPr>
        <p:spPr>
          <a:xfrm>
            <a:off x="5449013" y="4044826"/>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has uncertain significance</a:t>
            </a:r>
            <a:endParaRPr i="1" sz="1000">
              <a:solidFill>
                <a:schemeClr val="dk2"/>
              </a:solidFill>
            </a:endParaRPr>
          </a:p>
        </p:txBody>
      </p:sp>
      <p:cxnSp>
        <p:nvCxnSpPr>
          <p:cNvPr id="1031" name="Google Shape;1031;p135"/>
          <p:cNvCxnSpPr/>
          <p:nvPr/>
        </p:nvCxnSpPr>
        <p:spPr>
          <a:xfrm rot="10800000">
            <a:off x="3802675" y="2839700"/>
            <a:ext cx="0" cy="617100"/>
          </a:xfrm>
          <a:prstGeom prst="straightConnector1">
            <a:avLst/>
          </a:prstGeom>
          <a:noFill/>
          <a:ln cap="flat" cmpd="sng" w="19050">
            <a:solidFill>
              <a:srgbClr val="FF0000"/>
            </a:solidFill>
            <a:prstDash val="solid"/>
            <a:round/>
            <a:headEnd len="med" w="med" type="none"/>
            <a:tailEnd len="med" w="med" type="stealth"/>
          </a:ln>
        </p:spPr>
      </p:cxnSp>
      <p:cxnSp>
        <p:nvCxnSpPr>
          <p:cNvPr id="1032" name="Google Shape;1032;p135"/>
          <p:cNvCxnSpPr/>
          <p:nvPr/>
        </p:nvCxnSpPr>
        <p:spPr>
          <a:xfrm flipH="1" rot="10800000">
            <a:off x="1974350" y="2795600"/>
            <a:ext cx="1093800" cy="661200"/>
          </a:xfrm>
          <a:prstGeom prst="straightConnector1">
            <a:avLst/>
          </a:prstGeom>
          <a:noFill/>
          <a:ln cap="flat" cmpd="sng" w="19050">
            <a:solidFill>
              <a:srgbClr val="0000FF"/>
            </a:solidFill>
            <a:prstDash val="solid"/>
            <a:round/>
            <a:headEnd len="med" w="med" type="none"/>
            <a:tailEnd len="med" w="med" type="stealth"/>
          </a:ln>
        </p:spPr>
      </p:cxnSp>
      <p:cxnSp>
        <p:nvCxnSpPr>
          <p:cNvPr id="1033" name="Google Shape;1033;p135"/>
          <p:cNvCxnSpPr/>
          <p:nvPr/>
        </p:nvCxnSpPr>
        <p:spPr>
          <a:xfrm rot="10800000">
            <a:off x="4669325" y="2795600"/>
            <a:ext cx="1093800" cy="661200"/>
          </a:xfrm>
          <a:prstGeom prst="straightConnector1">
            <a:avLst/>
          </a:prstGeom>
          <a:noFill/>
          <a:ln cap="flat" cmpd="sng" w="19050">
            <a:solidFill>
              <a:srgbClr val="888888"/>
            </a:solidFill>
            <a:prstDash val="solid"/>
            <a:round/>
            <a:headEnd len="med" w="med" type="none"/>
            <a:tailEnd len="med" w="med" type="stealth"/>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36"/>
          <p:cNvPicPr preferRelativeResize="0"/>
          <p:nvPr/>
        </p:nvPicPr>
        <p:blipFill>
          <a:blip r:embed="rId3">
            <a:alphaModFix/>
          </a:blip>
          <a:stretch>
            <a:fillRect/>
          </a:stretch>
        </p:blipFill>
        <p:spPr>
          <a:xfrm>
            <a:off x="755150" y="614675"/>
            <a:ext cx="1219200" cy="1219200"/>
          </a:xfrm>
          <a:prstGeom prst="rect">
            <a:avLst/>
          </a:prstGeom>
          <a:noFill/>
          <a:ln>
            <a:noFill/>
          </a:ln>
        </p:spPr>
      </p:pic>
      <p:pic>
        <p:nvPicPr>
          <p:cNvPr id="1039" name="Google Shape;1039;p136"/>
          <p:cNvPicPr preferRelativeResize="0"/>
          <p:nvPr/>
        </p:nvPicPr>
        <p:blipFill>
          <a:blip r:embed="rId3">
            <a:alphaModFix/>
          </a:blip>
          <a:stretch>
            <a:fillRect/>
          </a:stretch>
        </p:blipFill>
        <p:spPr>
          <a:xfrm>
            <a:off x="3200400" y="328525"/>
            <a:ext cx="1219200" cy="1219200"/>
          </a:xfrm>
          <a:prstGeom prst="rect">
            <a:avLst/>
          </a:prstGeom>
          <a:noFill/>
          <a:ln>
            <a:noFill/>
          </a:ln>
        </p:spPr>
      </p:pic>
      <p:pic>
        <p:nvPicPr>
          <p:cNvPr id="1040" name="Google Shape;1040;p136"/>
          <p:cNvPicPr preferRelativeResize="0"/>
          <p:nvPr/>
        </p:nvPicPr>
        <p:blipFill>
          <a:blip r:embed="rId3">
            <a:alphaModFix/>
          </a:blip>
          <a:stretch>
            <a:fillRect/>
          </a:stretch>
        </p:blipFill>
        <p:spPr>
          <a:xfrm>
            <a:off x="5645650" y="614675"/>
            <a:ext cx="1219200" cy="1219200"/>
          </a:xfrm>
          <a:prstGeom prst="rect">
            <a:avLst/>
          </a:prstGeom>
          <a:noFill/>
          <a:ln>
            <a:noFill/>
          </a:ln>
        </p:spPr>
      </p:pic>
      <p:pic>
        <p:nvPicPr>
          <p:cNvPr id="1041" name="Google Shape;1041;p136"/>
          <p:cNvPicPr preferRelativeResize="0"/>
          <p:nvPr/>
        </p:nvPicPr>
        <p:blipFill>
          <a:blip r:embed="rId3">
            <a:alphaModFix/>
          </a:blip>
          <a:stretch>
            <a:fillRect/>
          </a:stretch>
        </p:blipFill>
        <p:spPr>
          <a:xfrm>
            <a:off x="5645650" y="3087350"/>
            <a:ext cx="1219200" cy="1219200"/>
          </a:xfrm>
          <a:prstGeom prst="rect">
            <a:avLst/>
          </a:prstGeom>
          <a:noFill/>
          <a:ln>
            <a:noFill/>
          </a:ln>
        </p:spPr>
      </p:pic>
      <p:pic>
        <p:nvPicPr>
          <p:cNvPr id="1042" name="Google Shape;1042;p136"/>
          <p:cNvPicPr preferRelativeResize="0"/>
          <p:nvPr/>
        </p:nvPicPr>
        <p:blipFill>
          <a:blip r:embed="rId3">
            <a:alphaModFix/>
          </a:blip>
          <a:stretch>
            <a:fillRect/>
          </a:stretch>
        </p:blipFill>
        <p:spPr>
          <a:xfrm>
            <a:off x="3200400" y="3402875"/>
            <a:ext cx="1219200" cy="1219200"/>
          </a:xfrm>
          <a:prstGeom prst="rect">
            <a:avLst/>
          </a:prstGeom>
          <a:noFill/>
          <a:ln>
            <a:noFill/>
          </a:ln>
        </p:spPr>
      </p:pic>
      <p:pic>
        <p:nvPicPr>
          <p:cNvPr id="1043" name="Google Shape;1043;p136"/>
          <p:cNvPicPr preferRelativeResize="0"/>
          <p:nvPr/>
        </p:nvPicPr>
        <p:blipFill>
          <a:blip r:embed="rId3">
            <a:alphaModFix/>
          </a:blip>
          <a:stretch>
            <a:fillRect/>
          </a:stretch>
        </p:blipFill>
        <p:spPr>
          <a:xfrm>
            <a:off x="755150" y="3087350"/>
            <a:ext cx="1219200" cy="1219200"/>
          </a:xfrm>
          <a:prstGeom prst="rect">
            <a:avLst/>
          </a:prstGeom>
          <a:noFill/>
          <a:ln>
            <a:noFill/>
          </a:ln>
        </p:spPr>
      </p:pic>
      <p:pic>
        <p:nvPicPr>
          <p:cNvPr id="1044" name="Google Shape;1044;p136"/>
          <p:cNvPicPr preferRelativeResize="0"/>
          <p:nvPr/>
        </p:nvPicPr>
        <p:blipFill rotWithShape="1">
          <a:blip r:embed="rId4">
            <a:alphaModFix/>
          </a:blip>
          <a:srcRect b="57820" l="27462" r="21281" t="1327"/>
          <a:stretch/>
        </p:blipFill>
        <p:spPr>
          <a:xfrm>
            <a:off x="1520125" y="778825"/>
            <a:ext cx="344100" cy="318600"/>
          </a:xfrm>
          <a:prstGeom prst="ellipse">
            <a:avLst/>
          </a:prstGeom>
          <a:noFill/>
          <a:ln cap="flat" cmpd="sng" w="9525">
            <a:solidFill>
              <a:schemeClr val="accent1"/>
            </a:solidFill>
            <a:prstDash val="solid"/>
            <a:round/>
            <a:headEnd len="sm" w="sm" type="none"/>
            <a:tailEnd len="sm" w="sm" type="none"/>
          </a:ln>
        </p:spPr>
      </p:pic>
      <p:cxnSp>
        <p:nvCxnSpPr>
          <p:cNvPr id="1045" name="Google Shape;1045;p136"/>
          <p:cNvCxnSpPr/>
          <p:nvPr/>
        </p:nvCxnSpPr>
        <p:spPr>
          <a:xfrm>
            <a:off x="1999663" y="1636250"/>
            <a:ext cx="1034700" cy="630900"/>
          </a:xfrm>
          <a:prstGeom prst="straightConnector1">
            <a:avLst/>
          </a:prstGeom>
          <a:noFill/>
          <a:ln cap="flat" cmpd="sng" w="19050">
            <a:solidFill>
              <a:srgbClr val="0000FF"/>
            </a:solidFill>
            <a:prstDash val="solid"/>
            <a:round/>
            <a:headEnd len="med" w="med" type="none"/>
            <a:tailEnd len="med" w="med" type="stealth"/>
          </a:ln>
        </p:spPr>
      </p:cxnSp>
      <p:cxnSp>
        <p:nvCxnSpPr>
          <p:cNvPr id="1046" name="Google Shape;1046;p136"/>
          <p:cNvCxnSpPr/>
          <p:nvPr/>
        </p:nvCxnSpPr>
        <p:spPr>
          <a:xfrm flipH="1">
            <a:off x="4669325" y="1636250"/>
            <a:ext cx="1034700" cy="630900"/>
          </a:xfrm>
          <a:prstGeom prst="straightConnector1">
            <a:avLst/>
          </a:prstGeom>
          <a:noFill/>
          <a:ln cap="flat" cmpd="sng" w="19050">
            <a:solidFill>
              <a:srgbClr val="FF9900"/>
            </a:solidFill>
            <a:prstDash val="solid"/>
            <a:round/>
            <a:headEnd len="med" w="med" type="none"/>
            <a:tailEnd len="med" w="med" type="stealth"/>
          </a:ln>
        </p:spPr>
      </p:cxnSp>
      <p:sp>
        <p:nvSpPr>
          <p:cNvPr id="1047" name="Google Shape;1047;p136"/>
          <p:cNvSpPr txBox="1"/>
          <p:nvPr/>
        </p:nvSpPr>
        <p:spPr>
          <a:xfrm>
            <a:off x="3002850" y="2054475"/>
            <a:ext cx="1614300" cy="5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2"/>
                </a:solidFill>
              </a:rPr>
              <a:t>Variant is </a:t>
            </a:r>
            <a:br>
              <a:rPr i="1" lang="en" sz="1800">
                <a:solidFill>
                  <a:schemeClr val="dk2"/>
                </a:solidFill>
              </a:rPr>
            </a:br>
            <a:r>
              <a:rPr i="1" lang="en" sz="1800">
                <a:solidFill>
                  <a:schemeClr val="dk2"/>
                </a:solidFill>
              </a:rPr>
              <a:t>???</a:t>
            </a:r>
            <a:endParaRPr i="1" sz="1800">
              <a:solidFill>
                <a:schemeClr val="dk2"/>
              </a:solidFill>
            </a:endParaRPr>
          </a:p>
        </p:txBody>
      </p:sp>
      <p:cxnSp>
        <p:nvCxnSpPr>
          <p:cNvPr id="1048" name="Google Shape;1048;p136"/>
          <p:cNvCxnSpPr>
            <a:stCxn id="1049" idx="2"/>
            <a:endCxn id="1047" idx="0"/>
          </p:cNvCxnSpPr>
          <p:nvPr/>
        </p:nvCxnSpPr>
        <p:spPr>
          <a:xfrm>
            <a:off x="3802663" y="1587238"/>
            <a:ext cx="7200" cy="467100"/>
          </a:xfrm>
          <a:prstGeom prst="straightConnector1">
            <a:avLst/>
          </a:prstGeom>
          <a:noFill/>
          <a:ln cap="flat" cmpd="sng" w="19050">
            <a:solidFill>
              <a:srgbClr val="FF0000"/>
            </a:solidFill>
            <a:prstDash val="solid"/>
            <a:round/>
            <a:headEnd len="med" w="med" type="none"/>
            <a:tailEnd len="med" w="med" type="stealth"/>
          </a:ln>
        </p:spPr>
      </p:cxnSp>
      <p:sp>
        <p:nvSpPr>
          <p:cNvPr id="1050" name="Google Shape;1050;p136"/>
          <p:cNvSpPr txBox="1"/>
          <p:nvPr/>
        </p:nvSpPr>
        <p:spPr>
          <a:xfrm>
            <a:off x="557600" y="1636250"/>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49" name="Google Shape;1049;p136"/>
          <p:cNvSpPr txBox="1"/>
          <p:nvPr/>
        </p:nvSpPr>
        <p:spPr>
          <a:xfrm>
            <a:off x="2995513" y="1268638"/>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Benign</a:t>
            </a:r>
            <a:endParaRPr i="1" sz="1000">
              <a:solidFill>
                <a:schemeClr val="dk2"/>
              </a:solidFill>
            </a:endParaRPr>
          </a:p>
        </p:txBody>
      </p:sp>
      <p:sp>
        <p:nvSpPr>
          <p:cNvPr id="1051" name="Google Shape;1051;p136"/>
          <p:cNvSpPr txBox="1"/>
          <p:nvPr/>
        </p:nvSpPr>
        <p:spPr>
          <a:xfrm>
            <a:off x="5449013" y="1651963"/>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Likely Benign</a:t>
            </a:r>
            <a:endParaRPr i="1" sz="1000">
              <a:solidFill>
                <a:schemeClr val="dk2"/>
              </a:solidFill>
            </a:endParaRPr>
          </a:p>
        </p:txBody>
      </p:sp>
      <p:sp>
        <p:nvSpPr>
          <p:cNvPr id="1052" name="Google Shape;1052;p136"/>
          <p:cNvSpPr txBox="1"/>
          <p:nvPr/>
        </p:nvSpPr>
        <p:spPr>
          <a:xfrm>
            <a:off x="557600" y="4029113"/>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Oncogenic</a:t>
            </a:r>
            <a:endParaRPr i="1" sz="1000">
              <a:solidFill>
                <a:schemeClr val="dk2"/>
              </a:solidFill>
            </a:endParaRPr>
          </a:p>
        </p:txBody>
      </p:sp>
      <p:sp>
        <p:nvSpPr>
          <p:cNvPr id="1053" name="Google Shape;1053;p136"/>
          <p:cNvSpPr txBox="1"/>
          <p:nvPr/>
        </p:nvSpPr>
        <p:spPr>
          <a:xfrm>
            <a:off x="2995513" y="4417251"/>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is Benign</a:t>
            </a:r>
            <a:endParaRPr i="1" sz="1000">
              <a:solidFill>
                <a:schemeClr val="dk2"/>
              </a:solidFill>
            </a:endParaRPr>
          </a:p>
        </p:txBody>
      </p:sp>
      <p:sp>
        <p:nvSpPr>
          <p:cNvPr id="1054" name="Google Shape;1054;p136"/>
          <p:cNvSpPr txBox="1"/>
          <p:nvPr/>
        </p:nvSpPr>
        <p:spPr>
          <a:xfrm>
            <a:off x="5449013" y="4044826"/>
            <a:ext cx="16143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rPr>
              <a:t>Variant has uncertain significance</a:t>
            </a:r>
            <a:endParaRPr i="1" sz="1000">
              <a:solidFill>
                <a:schemeClr val="dk2"/>
              </a:solidFill>
            </a:endParaRPr>
          </a:p>
        </p:txBody>
      </p:sp>
      <p:cxnSp>
        <p:nvCxnSpPr>
          <p:cNvPr id="1055" name="Google Shape;1055;p136"/>
          <p:cNvCxnSpPr/>
          <p:nvPr/>
        </p:nvCxnSpPr>
        <p:spPr>
          <a:xfrm rot="10800000">
            <a:off x="3802675" y="2839700"/>
            <a:ext cx="0" cy="617100"/>
          </a:xfrm>
          <a:prstGeom prst="straightConnector1">
            <a:avLst/>
          </a:prstGeom>
          <a:noFill/>
          <a:ln cap="flat" cmpd="sng" w="19050">
            <a:solidFill>
              <a:srgbClr val="FF0000"/>
            </a:solidFill>
            <a:prstDash val="solid"/>
            <a:round/>
            <a:headEnd len="med" w="med" type="none"/>
            <a:tailEnd len="med" w="med" type="stealth"/>
          </a:ln>
        </p:spPr>
      </p:cxnSp>
      <p:cxnSp>
        <p:nvCxnSpPr>
          <p:cNvPr id="1056" name="Google Shape;1056;p136"/>
          <p:cNvCxnSpPr/>
          <p:nvPr/>
        </p:nvCxnSpPr>
        <p:spPr>
          <a:xfrm flipH="1" rot="10800000">
            <a:off x="1974350" y="2795600"/>
            <a:ext cx="1093800" cy="661200"/>
          </a:xfrm>
          <a:prstGeom prst="straightConnector1">
            <a:avLst/>
          </a:prstGeom>
          <a:noFill/>
          <a:ln cap="flat" cmpd="sng" w="19050">
            <a:solidFill>
              <a:srgbClr val="0000FF"/>
            </a:solidFill>
            <a:prstDash val="solid"/>
            <a:round/>
            <a:headEnd len="med" w="med" type="none"/>
            <a:tailEnd len="med" w="med" type="stealth"/>
          </a:ln>
        </p:spPr>
      </p:cxnSp>
      <p:cxnSp>
        <p:nvCxnSpPr>
          <p:cNvPr id="1057" name="Google Shape;1057;p136"/>
          <p:cNvCxnSpPr/>
          <p:nvPr/>
        </p:nvCxnSpPr>
        <p:spPr>
          <a:xfrm rot="10800000">
            <a:off x="4669325" y="2795600"/>
            <a:ext cx="1093800" cy="661200"/>
          </a:xfrm>
          <a:prstGeom prst="straightConnector1">
            <a:avLst/>
          </a:prstGeom>
          <a:noFill/>
          <a:ln cap="flat" cmpd="sng" w="19050">
            <a:solidFill>
              <a:srgbClr val="888888"/>
            </a:solidFill>
            <a:prstDash val="solid"/>
            <a:round/>
            <a:headEnd len="med" w="med" type="none"/>
            <a:tailEnd len="med" w="med" type="stealth"/>
          </a:ln>
        </p:spPr>
      </p:cxnSp>
      <p:grpSp>
        <p:nvGrpSpPr>
          <p:cNvPr id="1058" name="Google Shape;1058;p136"/>
          <p:cNvGrpSpPr/>
          <p:nvPr/>
        </p:nvGrpSpPr>
        <p:grpSpPr>
          <a:xfrm>
            <a:off x="550525" y="275275"/>
            <a:ext cx="6475475" cy="4765500"/>
            <a:chOff x="550525" y="275275"/>
            <a:chExt cx="6475475" cy="4765500"/>
          </a:xfrm>
        </p:grpSpPr>
        <p:sp>
          <p:nvSpPr>
            <p:cNvPr id="1059" name="Google Shape;1059;p136"/>
            <p:cNvSpPr/>
            <p:nvPr/>
          </p:nvSpPr>
          <p:spPr>
            <a:xfrm>
              <a:off x="550525" y="275275"/>
              <a:ext cx="2606400" cy="4765500"/>
            </a:xfrm>
            <a:prstGeom prst="rect">
              <a:avLst/>
            </a:prstGeom>
            <a:solidFill>
              <a:srgbClr val="FFFFFF">
                <a:alpha val="9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60" name="Google Shape;1060;p136"/>
            <p:cNvSpPr/>
            <p:nvPr/>
          </p:nvSpPr>
          <p:spPr>
            <a:xfrm>
              <a:off x="4419600" y="275275"/>
              <a:ext cx="2606400" cy="4765500"/>
            </a:xfrm>
            <a:prstGeom prst="rect">
              <a:avLst/>
            </a:prstGeom>
            <a:solidFill>
              <a:srgbClr val="FFFFFF">
                <a:alpha val="9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61" name="Google Shape;1061;p136"/>
            <p:cNvSpPr/>
            <p:nvPr/>
          </p:nvSpPr>
          <p:spPr>
            <a:xfrm>
              <a:off x="2303500" y="275275"/>
              <a:ext cx="2606400" cy="1832100"/>
            </a:xfrm>
            <a:prstGeom prst="rect">
              <a:avLst/>
            </a:prstGeom>
            <a:solidFill>
              <a:srgbClr val="FFFFFF">
                <a:alpha val="9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62" name="Google Shape;1062;p136"/>
            <p:cNvSpPr/>
            <p:nvPr/>
          </p:nvSpPr>
          <p:spPr>
            <a:xfrm>
              <a:off x="2499475" y="2839700"/>
              <a:ext cx="2606400" cy="1832100"/>
            </a:xfrm>
            <a:prstGeom prst="rect">
              <a:avLst/>
            </a:prstGeom>
            <a:solidFill>
              <a:srgbClr val="FFFFFF">
                <a:alpha val="91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sp>
        <p:nvSpPr>
          <p:cNvPr id="1063" name="Google Shape;1063;p136"/>
          <p:cNvSpPr txBox="1"/>
          <p:nvPr/>
        </p:nvSpPr>
        <p:spPr>
          <a:xfrm>
            <a:off x="4722525" y="2232025"/>
            <a:ext cx="3741900" cy="8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0000"/>
                </a:solidFill>
                <a:latin typeface="Calibri"/>
                <a:ea typeface="Calibri"/>
                <a:cs typeface="Calibri"/>
                <a:sym typeface="Calibri"/>
              </a:rPr>
              <a:t>~90% discordant</a:t>
            </a:r>
            <a:br>
              <a:rPr lang="en" sz="3200">
                <a:solidFill>
                  <a:srgbClr val="FF0000"/>
                </a:solidFill>
                <a:latin typeface="Calibri"/>
                <a:ea typeface="Calibri"/>
                <a:cs typeface="Calibri"/>
                <a:sym typeface="Calibri"/>
              </a:rPr>
            </a:br>
            <a:r>
              <a:rPr lang="en" sz="1200">
                <a:solidFill>
                  <a:srgbClr val="FF0000"/>
                </a:solidFill>
                <a:latin typeface="Calibri"/>
                <a:ea typeface="Calibri"/>
                <a:cs typeface="Calibri"/>
                <a:sym typeface="Calibri"/>
              </a:rPr>
              <a:t>              </a:t>
            </a:r>
            <a:r>
              <a:rPr lang="en" sz="1200">
                <a:solidFill>
                  <a:schemeClr val="dk1"/>
                </a:solidFill>
                <a:latin typeface="Calibri"/>
                <a:ea typeface="Calibri"/>
                <a:cs typeface="Calibri"/>
                <a:sym typeface="Calibri"/>
              </a:rPr>
              <a:t>(1778 / 1980 multi-submitter classifications)</a:t>
            </a:r>
            <a:endParaRPr sz="12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graphicFrame>
        <p:nvGraphicFramePr>
          <p:cNvPr id="1068" name="Google Shape;1068;p137"/>
          <p:cNvGraphicFramePr/>
          <p:nvPr/>
        </p:nvGraphicFramePr>
        <p:xfrm>
          <a:off x="460621" y="913847"/>
          <a:ext cx="3000000" cy="3000000"/>
        </p:xfrm>
        <a:graphic>
          <a:graphicData uri="http://schemas.openxmlformats.org/drawingml/2006/table">
            <a:tbl>
              <a:tblPr>
                <a:noFill/>
                <a:tableStyleId>{21F47825-38C3-4D93-B274-7CC96C115A38}</a:tableStyleId>
              </a:tblPr>
              <a:tblGrid>
                <a:gridCol w="855650"/>
                <a:gridCol w="453475"/>
                <a:gridCol w="453475"/>
                <a:gridCol w="453475"/>
                <a:gridCol w="496275"/>
                <a:gridCol w="436375"/>
                <a:gridCol w="436375"/>
                <a:gridCol w="518275"/>
                <a:gridCol w="773775"/>
                <a:gridCol w="718750"/>
                <a:gridCol w="419275"/>
                <a:gridCol w="419275"/>
                <a:gridCol w="419275"/>
                <a:gridCol w="419275"/>
                <a:gridCol w="949775"/>
              </a:tblGrid>
              <a:tr h="224325">
                <a:tc rowSpan="2">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4">
                  <a:txBody>
                    <a:bodyPr/>
                    <a:lstStyle/>
                    <a:p>
                      <a:pPr indent="0" lvl="0" marL="0" marR="0" rtl="0" algn="ctr">
                        <a:spcBef>
                          <a:spcPts val="0"/>
                        </a:spcBef>
                        <a:spcAft>
                          <a:spcPts val="0"/>
                        </a:spcAft>
                        <a:buNone/>
                      </a:pPr>
                      <a:r>
                        <a:rPr b="1" i="0" lang="en" sz="1200" u="none" cap="none" strike="noStrike">
                          <a:solidFill>
                            <a:srgbClr val="000000"/>
                          </a:solidFill>
                          <a:latin typeface="Arial"/>
                          <a:ea typeface="Arial"/>
                          <a:cs typeface="Arial"/>
                          <a:sym typeface="Arial"/>
                        </a:rPr>
                        <a:t>Variant Frequency</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gridSpan="5">
                  <a:txBody>
                    <a:bodyPr/>
                    <a:lstStyle/>
                    <a:p>
                      <a:pPr indent="0" lvl="0" marL="0" marR="0" rtl="0" algn="ctr">
                        <a:spcBef>
                          <a:spcPts val="0"/>
                        </a:spcBef>
                        <a:spcAft>
                          <a:spcPts val="0"/>
                        </a:spcAft>
                        <a:buNone/>
                      </a:pPr>
                      <a:r>
                        <a:rPr b="1" i="0" lang="en" sz="1200" u="none" cap="none" strike="noStrike">
                          <a:solidFill>
                            <a:srgbClr val="000000"/>
                          </a:solidFill>
                          <a:latin typeface="Arial"/>
                          <a:ea typeface="Arial"/>
                          <a:cs typeface="Arial"/>
                          <a:sym typeface="Arial"/>
                        </a:rPr>
                        <a:t>Pathogenicity Prediction</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gridSpan="5">
                  <a:txBody>
                    <a:bodyPr/>
                    <a:lstStyle/>
                    <a:p>
                      <a:pPr indent="0" lvl="0" marL="0" marR="0" rtl="0" algn="ctr">
                        <a:spcBef>
                          <a:spcPts val="0"/>
                        </a:spcBef>
                        <a:spcAft>
                          <a:spcPts val="0"/>
                        </a:spcAft>
                        <a:buNone/>
                      </a:pPr>
                      <a:r>
                        <a:rPr b="1" i="0" lang="en" sz="1200" u="none" cap="none" strike="noStrike">
                          <a:solidFill>
                            <a:srgbClr val="000000"/>
                          </a:solidFill>
                          <a:latin typeface="Arial"/>
                          <a:ea typeface="Arial"/>
                          <a:cs typeface="Arial"/>
                          <a:sym typeface="Arial"/>
                        </a:rPr>
                        <a:t>Variant Annotation</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r>
              <a:tr h="384550">
                <a:tc vMerge="1"/>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gnomAD</a:t>
                      </a:r>
                      <a:endParaRPr sz="8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N-of-One</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dbSNP</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In-House Database</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0B162A"/>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SIFT</a:t>
                      </a:r>
                      <a:endParaRPr sz="8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Polyphen</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Mutation</a:t>
                      </a:r>
                      <a:br>
                        <a:rPr b="0" i="0" lang="en" sz="800" u="none" cap="none" strike="noStrike">
                          <a:solidFill>
                            <a:srgbClr val="FFFFFF"/>
                          </a:solidFill>
                          <a:latin typeface="Arial"/>
                          <a:ea typeface="Arial"/>
                          <a:cs typeface="Arial"/>
                          <a:sym typeface="Arial"/>
                        </a:rPr>
                      </a:br>
                      <a:r>
                        <a:rPr b="0" i="0" lang="en" sz="800" u="none" cap="none" strike="noStrike">
                          <a:solidFill>
                            <a:srgbClr val="FFFFFF"/>
                          </a:solidFill>
                          <a:latin typeface="Arial"/>
                          <a:ea typeface="Arial"/>
                          <a:cs typeface="Arial"/>
                          <a:sym typeface="Arial"/>
                        </a:rPr>
                        <a:t>Assessor</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In-House Prediction Algorithms</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0B162A"/>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Other Service(s), NOS</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ClinVar</a:t>
                      </a:r>
                      <a:endParaRPr sz="8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COSMIC</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PCGP</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HGMD</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C83803"/>
                    </a:solidFill>
                  </a:tcPr>
                </a:tc>
                <a:tc>
                  <a:txBody>
                    <a:bodyPr/>
                    <a:lstStyle/>
                    <a:p>
                      <a:pPr indent="0" lvl="0" marL="0" marR="0" rtl="0" algn="l">
                        <a:spcBef>
                          <a:spcPts val="0"/>
                        </a:spcBef>
                        <a:spcAft>
                          <a:spcPts val="0"/>
                        </a:spcAft>
                        <a:buNone/>
                      </a:pPr>
                      <a:r>
                        <a:rPr b="0" i="0" lang="en" sz="800" u="none" cap="none" strike="noStrike">
                          <a:solidFill>
                            <a:srgbClr val="FFFFFF"/>
                          </a:solidFill>
                          <a:latin typeface="Arial"/>
                          <a:ea typeface="Arial"/>
                          <a:cs typeface="Arial"/>
                          <a:sym typeface="Arial"/>
                        </a:rPr>
                        <a:t>Annotation Database(s), NOS</a:t>
                      </a:r>
                      <a:endParaRPr sz="8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000000"/>
                      </a:solidFill>
                      <a:prstDash val="solid"/>
                      <a:round/>
                      <a:headEnd len="sm" w="sm" type="none"/>
                      <a:tailEnd len="sm" w="sm" type="none"/>
                    </a:lnB>
                    <a:solidFill>
                      <a:srgbClr val="999999"/>
                    </a:solidFill>
                  </a:tcPr>
                </a:tc>
              </a:tr>
              <a:tr h="360100">
                <a:tc>
                  <a:txBody>
                    <a:bodyPr/>
                    <a:lstStyle/>
                    <a:p>
                      <a:pPr indent="0" lvl="0" marL="0" marR="0" rtl="0" algn="l">
                        <a:spcBef>
                          <a:spcPts val="0"/>
                        </a:spcBef>
                        <a:spcAft>
                          <a:spcPts val="0"/>
                        </a:spcAft>
                        <a:buNone/>
                      </a:pPr>
                      <a:r>
                        <a:rPr b="0" i="0" lang="en" sz="1200" u="none" cap="none" strike="noStrike">
                          <a:solidFill>
                            <a:srgbClr val="000000"/>
                          </a:solidFill>
                          <a:latin typeface="Arial"/>
                          <a:ea typeface="Arial"/>
                          <a:cs typeface="Arial"/>
                          <a:sym typeface="Arial"/>
                        </a:rPr>
                        <a:t>Institution 1</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360100">
                <a:tc>
                  <a:txBody>
                    <a:bodyPr/>
                    <a:lstStyle/>
                    <a:p>
                      <a:pPr indent="0" lvl="0" marL="0" marR="0" rtl="0" algn="l">
                        <a:spcBef>
                          <a:spcPts val="0"/>
                        </a:spcBef>
                        <a:spcAft>
                          <a:spcPts val="0"/>
                        </a:spcAft>
                        <a:buNone/>
                      </a:pPr>
                      <a:r>
                        <a:rPr b="0" i="0" lang="en" sz="1200" u="none" cap="none" strike="noStrike">
                          <a:solidFill>
                            <a:srgbClr val="000000"/>
                          </a:solidFill>
                          <a:latin typeface="Arial"/>
                          <a:ea typeface="Arial"/>
                          <a:cs typeface="Arial"/>
                          <a:sym typeface="Arial"/>
                        </a:rPr>
                        <a:t>Institution 2</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cap="none" strike="noStrike">
                          <a:solidFill>
                            <a:srgbClr val="000000"/>
                          </a:solidFill>
                          <a:latin typeface="Arial"/>
                          <a:ea typeface="Arial"/>
                          <a:cs typeface="Arial"/>
                          <a:sym typeface="Arial"/>
                        </a:rPr>
                        <a:t>Y</a:t>
                      </a:r>
                      <a:endParaRPr sz="1200" u="none" cap="none" strike="noStrike"/>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0100">
                <a:tc>
                  <a:txBody>
                    <a:bodyPr/>
                    <a:lstStyle/>
                    <a:p>
                      <a:pPr indent="0" lvl="0" marL="0" marR="0" rtl="0" algn="l">
                        <a:spcBef>
                          <a:spcPts val="0"/>
                        </a:spcBef>
                        <a:spcAft>
                          <a:spcPts val="0"/>
                        </a:spcAft>
                        <a:buNone/>
                      </a:pPr>
                      <a:r>
                        <a:t/>
                      </a:r>
                      <a:endParaRPr sz="18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360100">
                <a:tc>
                  <a:txBody>
                    <a:bodyPr/>
                    <a:lstStyle/>
                    <a:p>
                      <a:pPr indent="0" lvl="0" marL="0" marR="0" rtl="0" algn="l">
                        <a:spcBef>
                          <a:spcPts val="0"/>
                        </a:spcBef>
                        <a:spcAft>
                          <a:spcPts val="0"/>
                        </a:spcAft>
                        <a:buNone/>
                      </a:pPr>
                      <a:r>
                        <a:rPr b="0" i="0" lang="en" sz="1200" u="none" strike="noStrike">
                          <a:solidFill>
                            <a:srgbClr val="000000"/>
                          </a:solidFill>
                          <a:latin typeface="Arial"/>
                          <a:ea typeface="Arial"/>
                          <a:cs typeface="Arial"/>
                          <a:sym typeface="Arial"/>
                        </a:rPr>
                        <a:t>Institution 4</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0100">
                <a:tc>
                  <a:txBody>
                    <a:bodyPr/>
                    <a:lstStyle/>
                    <a:p>
                      <a:pPr indent="0" lvl="0" marL="0" marR="0" rtl="0" algn="l">
                        <a:spcBef>
                          <a:spcPts val="0"/>
                        </a:spcBef>
                        <a:spcAft>
                          <a:spcPts val="0"/>
                        </a:spcAft>
                        <a:buNone/>
                      </a:pPr>
                      <a:r>
                        <a:rPr b="0" i="0" lang="en" sz="1200" u="none" strike="noStrike">
                          <a:solidFill>
                            <a:srgbClr val="000000"/>
                          </a:solidFill>
                          <a:latin typeface="Arial"/>
                          <a:ea typeface="Arial"/>
                          <a:cs typeface="Arial"/>
                          <a:sym typeface="Arial"/>
                        </a:rPr>
                        <a:t>Institution 5</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l">
                        <a:spcBef>
                          <a:spcPts val="0"/>
                        </a:spcBef>
                        <a:spcAft>
                          <a:spcPts val="0"/>
                        </a:spcAft>
                        <a:buNone/>
                      </a:pPr>
                      <a:r>
                        <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0EFF0"/>
                    </a:solidFill>
                  </a:tcPr>
                </a:tc>
              </a:tr>
              <a:tr h="360100">
                <a:tc>
                  <a:txBody>
                    <a:bodyPr/>
                    <a:lstStyle/>
                    <a:p>
                      <a:pPr indent="0" lvl="0" marL="0" marR="0" rtl="0" algn="l">
                        <a:spcBef>
                          <a:spcPts val="0"/>
                        </a:spcBef>
                        <a:spcAft>
                          <a:spcPts val="0"/>
                        </a:spcAft>
                        <a:buNone/>
                      </a:pPr>
                      <a:r>
                        <a:rPr b="0" i="0" lang="en" sz="1200" u="none" strike="noStrike">
                          <a:solidFill>
                            <a:srgbClr val="000000"/>
                          </a:solidFill>
                          <a:latin typeface="Arial"/>
                          <a:ea typeface="Arial"/>
                          <a:cs typeface="Arial"/>
                          <a:sym typeface="Arial"/>
                        </a:rPr>
                        <a:t>Institution 6</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19050">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b="0" i="0" lang="en" sz="1200" u="none" strike="noStrike">
                          <a:solidFill>
                            <a:srgbClr val="000000"/>
                          </a:solidFill>
                          <a:latin typeface="Arial"/>
                          <a:ea typeface="Arial"/>
                          <a:cs typeface="Arial"/>
                          <a:sym typeface="Arial"/>
                        </a:rPr>
                        <a:t>Y</a:t>
                      </a:r>
                      <a:endParaRPr sz="1200"/>
                    </a:p>
                  </a:txBody>
                  <a:tcPr marT="16425" marB="16425" marR="24625" marL="24625" anchor="b">
                    <a:lnL cap="flat" cmpd="sng" w="9525">
                      <a:solidFill>
                        <a:srgbClr val="CCCCCC"/>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60100">
                <a:tc gridSpan="15">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c hMerge="1"/>
                <a:tc hMerge="1"/>
                <a:tc hMerge="1"/>
                <a:tc hMerge="1"/>
                <a:tc hMerge="1"/>
                <a:tc hMerge="1"/>
                <a:tc hMerge="1"/>
                <a:tc hMerge="1"/>
                <a:tc hMerge="1"/>
              </a:tr>
              <a:tr h="360100">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83803"/>
                    </a:solidFill>
                  </a:tcPr>
                </a:tc>
                <a:tc gridSpan="14">
                  <a:txBody>
                    <a:bodyPr/>
                    <a:lstStyle/>
                    <a:p>
                      <a:pPr indent="0" lvl="0" marL="0" marR="0" rtl="0" algn="l">
                        <a:spcBef>
                          <a:spcPts val="0"/>
                        </a:spcBef>
                        <a:spcAft>
                          <a:spcPts val="0"/>
                        </a:spcAft>
                        <a:buNone/>
                      </a:pPr>
                      <a:r>
                        <a:rPr b="0" i="0" lang="en" sz="1200" u="none" strike="noStrike">
                          <a:solidFill>
                            <a:srgbClr val="000000"/>
                          </a:solidFill>
                          <a:latin typeface="Arial"/>
                          <a:ea typeface="Arial"/>
                          <a:cs typeface="Arial"/>
                          <a:sym typeface="Arial"/>
                        </a:rPr>
                        <a:t>Externally Available Data and Tools</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c hMerge="1"/>
                <a:tc hMerge="1"/>
                <a:tc hMerge="1"/>
                <a:tc hMerge="1"/>
                <a:tc hMerge="1"/>
                <a:tc hMerge="1"/>
                <a:tc hMerge="1"/>
                <a:tc hMerge="1"/>
              </a:tr>
              <a:tr h="360100">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B162A"/>
                    </a:solidFill>
                  </a:tcPr>
                </a:tc>
                <a:tc gridSpan="14">
                  <a:txBody>
                    <a:bodyPr/>
                    <a:lstStyle/>
                    <a:p>
                      <a:pPr indent="0" lvl="0" marL="0" marR="0" rtl="0" algn="l">
                        <a:spcBef>
                          <a:spcPts val="0"/>
                        </a:spcBef>
                        <a:spcAft>
                          <a:spcPts val="0"/>
                        </a:spcAft>
                        <a:buNone/>
                      </a:pPr>
                      <a:r>
                        <a:rPr b="0" i="0" lang="en" sz="1200" u="none" strike="noStrike">
                          <a:solidFill>
                            <a:srgbClr val="000000"/>
                          </a:solidFill>
                          <a:latin typeface="Arial"/>
                          <a:ea typeface="Arial"/>
                          <a:cs typeface="Arial"/>
                          <a:sym typeface="Arial"/>
                        </a:rPr>
                        <a:t>Internally Available Data and Tools</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c hMerge="1"/>
                <a:tc hMerge="1"/>
                <a:tc hMerge="1"/>
                <a:tc hMerge="1"/>
                <a:tc hMerge="1"/>
                <a:tc hMerge="1"/>
                <a:tc hMerge="1"/>
                <a:tc hMerge="1"/>
              </a:tr>
              <a:tr h="360100">
                <a:tc>
                  <a:txBody>
                    <a:bodyPr/>
                    <a:lstStyle/>
                    <a:p>
                      <a:pPr indent="0" lvl="0" marL="0" marR="0" rtl="0" algn="l">
                        <a:spcBef>
                          <a:spcPts val="0"/>
                        </a:spcBef>
                        <a:spcAft>
                          <a:spcPts val="0"/>
                        </a:spcAft>
                        <a:buNone/>
                      </a:pPr>
                      <a:r>
                        <a:rPr lang="en" sz="1200"/>
                        <a:t> </a:t>
                      </a:r>
                      <a:endParaRPr/>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99999"/>
                    </a:solidFill>
                  </a:tcPr>
                </a:tc>
                <a:tc gridSpan="14">
                  <a:txBody>
                    <a:bodyPr/>
                    <a:lstStyle/>
                    <a:p>
                      <a:pPr indent="0" lvl="0" marL="0" marR="0" rtl="0" algn="l">
                        <a:spcBef>
                          <a:spcPts val="0"/>
                        </a:spcBef>
                        <a:spcAft>
                          <a:spcPts val="0"/>
                        </a:spcAft>
                        <a:buNone/>
                      </a:pPr>
                      <a:r>
                        <a:rPr b="0" i="0" lang="en" sz="1200" u="none" strike="noStrike">
                          <a:solidFill>
                            <a:srgbClr val="000000"/>
                          </a:solidFill>
                          <a:latin typeface="Arial"/>
                          <a:ea typeface="Arial"/>
                          <a:cs typeface="Arial"/>
                          <a:sym typeface="Arial"/>
                        </a:rPr>
                        <a:t>Mixed or unspecified</a:t>
                      </a:r>
                      <a:endParaRPr sz="1200"/>
                    </a:p>
                  </a:txBody>
                  <a:tcPr marT="16425" marB="16425" marR="24625" marL="246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c hMerge="1"/>
                <a:tc hMerge="1"/>
                <a:tc hMerge="1"/>
                <a:tc hMerge="1"/>
                <a:tc hMerge="1"/>
                <a:tc hMerge="1"/>
                <a:tc hMerge="1"/>
                <a:tc hMerge="1"/>
              </a:tr>
            </a:tbl>
          </a:graphicData>
        </a:graphic>
      </p:graphicFrame>
      <p:sp>
        <p:nvSpPr>
          <p:cNvPr id="1069" name="Google Shape;1069;p137"/>
          <p:cNvSpPr txBox="1"/>
          <p:nvPr>
            <p:ph idx="4294967295" type="title"/>
          </p:nvPr>
        </p:nvSpPr>
        <p:spPr>
          <a:xfrm>
            <a:off x="311700" y="25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Integrating knowledge is challenging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Variant Interpretation Frameworks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p139"/>
          <p:cNvPicPr preferRelativeResize="0"/>
          <p:nvPr/>
        </p:nvPicPr>
        <p:blipFill rotWithShape="1">
          <a:blip r:embed="rId3">
            <a:alphaModFix/>
          </a:blip>
          <a:srcRect b="12405" l="18995" r="20912" t="24653"/>
          <a:stretch/>
        </p:blipFill>
        <p:spPr>
          <a:xfrm>
            <a:off x="474875" y="124748"/>
            <a:ext cx="8103326" cy="498632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40"/>
          <p:cNvSpPr txBox="1"/>
          <p:nvPr/>
        </p:nvSpPr>
        <p:spPr>
          <a:xfrm>
            <a:off x="304891" y="2391335"/>
            <a:ext cx="2012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Calibri"/>
                <a:ea typeface="Calibri"/>
                <a:cs typeface="Calibri"/>
                <a:sym typeface="Calibri"/>
              </a:rPr>
              <a:t>Genet Med. 2015 May;17(5):405-24.</a:t>
            </a:r>
            <a:endParaRPr sz="1100"/>
          </a:p>
        </p:txBody>
      </p:sp>
      <p:pic>
        <p:nvPicPr>
          <p:cNvPr id="1085" name="Google Shape;1085;p140"/>
          <p:cNvPicPr preferRelativeResize="0"/>
          <p:nvPr/>
        </p:nvPicPr>
        <p:blipFill rotWithShape="1">
          <a:blip r:embed="rId3">
            <a:alphaModFix/>
          </a:blip>
          <a:srcRect b="0" l="0" r="0" t="0"/>
          <a:stretch/>
        </p:blipFill>
        <p:spPr>
          <a:xfrm>
            <a:off x="2436812" y="27334"/>
            <a:ext cx="6527850" cy="51161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9"/>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355" name="Google Shape;355;p69"/>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356" name="Google Shape;356;p69"/>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357" name="Google Shape;357;p69"/>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358" name="Google Shape;358;p69"/>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359" name="Google Shape;359;p69"/>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9"/>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a:t>
            </a:r>
            <a:r>
              <a:rPr lang="en" sz="2500">
                <a:solidFill>
                  <a:schemeClr val="dk1"/>
                </a:solidFill>
              </a:rPr>
              <a:t>Header</a:t>
            </a:r>
            <a:endParaRPr sz="2500">
              <a:solidFill>
                <a:schemeClr val="dk1"/>
              </a:solidFill>
            </a:endParaRPr>
          </a:p>
        </p:txBody>
      </p:sp>
      <p:sp>
        <p:nvSpPr>
          <p:cNvPr id="361" name="Google Shape;361;p69"/>
          <p:cNvSpPr/>
          <p:nvPr/>
        </p:nvSpPr>
        <p:spPr>
          <a:xfrm>
            <a:off x="583650" y="1466450"/>
            <a:ext cx="838200" cy="29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41"/>
          <p:cNvPicPr preferRelativeResize="0"/>
          <p:nvPr/>
        </p:nvPicPr>
        <p:blipFill>
          <a:blip r:embed="rId3">
            <a:alphaModFix/>
          </a:blip>
          <a:stretch>
            <a:fillRect/>
          </a:stretch>
        </p:blipFill>
        <p:spPr>
          <a:xfrm>
            <a:off x="152400" y="152400"/>
            <a:ext cx="3812136" cy="4838702"/>
          </a:xfrm>
          <a:prstGeom prst="rect">
            <a:avLst/>
          </a:prstGeom>
          <a:noFill/>
          <a:ln>
            <a:noFill/>
          </a:ln>
        </p:spPr>
      </p:pic>
      <p:pic>
        <p:nvPicPr>
          <p:cNvPr id="1091" name="Google Shape;1091;p141"/>
          <p:cNvPicPr preferRelativeResize="0"/>
          <p:nvPr/>
        </p:nvPicPr>
        <p:blipFill>
          <a:blip r:embed="rId4">
            <a:alphaModFix/>
          </a:blip>
          <a:stretch>
            <a:fillRect/>
          </a:stretch>
        </p:blipFill>
        <p:spPr>
          <a:xfrm>
            <a:off x="4116927" y="418325"/>
            <a:ext cx="4042701" cy="16986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42"/>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ClinVar Classifications</a:t>
            </a:r>
            <a:endParaRPr/>
          </a:p>
        </p:txBody>
      </p:sp>
      <p:pic>
        <p:nvPicPr>
          <p:cNvPr id="1097" name="Google Shape;1097;p142"/>
          <p:cNvPicPr preferRelativeResize="0"/>
          <p:nvPr/>
        </p:nvPicPr>
        <p:blipFill>
          <a:blip r:embed="rId3">
            <a:alphaModFix/>
          </a:blip>
          <a:stretch>
            <a:fillRect/>
          </a:stretch>
        </p:blipFill>
        <p:spPr>
          <a:xfrm>
            <a:off x="228600" y="986883"/>
            <a:ext cx="7485123" cy="3775617"/>
          </a:xfrm>
          <a:prstGeom prst="rect">
            <a:avLst/>
          </a:prstGeom>
          <a:noFill/>
          <a:ln>
            <a:noFill/>
          </a:ln>
        </p:spPr>
      </p:pic>
      <p:sp>
        <p:nvSpPr>
          <p:cNvPr id="1098" name="Google Shape;1098;p142"/>
          <p:cNvSpPr/>
          <p:nvPr/>
        </p:nvSpPr>
        <p:spPr>
          <a:xfrm>
            <a:off x="5199500" y="1154675"/>
            <a:ext cx="210000" cy="6159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43"/>
          <p:cNvSpPr txBox="1"/>
          <p:nvPr>
            <p:ph idx="4294967295" type="title"/>
          </p:nvPr>
        </p:nvSpPr>
        <p:spPr>
          <a:xfrm>
            <a:off x="467203" y="328083"/>
            <a:ext cx="7237500" cy="7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 Focus: BRCA1 and BRCA2</a:t>
            </a:r>
            <a:endParaRPr/>
          </a:p>
        </p:txBody>
      </p:sp>
      <p:pic>
        <p:nvPicPr>
          <p:cNvPr id="1104" name="Google Shape;1104;p143"/>
          <p:cNvPicPr preferRelativeResize="0"/>
          <p:nvPr/>
        </p:nvPicPr>
        <p:blipFill rotWithShape="1">
          <a:blip r:embed="rId3">
            <a:alphaModFix/>
          </a:blip>
          <a:srcRect b="2761" l="0" r="0" t="0"/>
          <a:stretch/>
        </p:blipFill>
        <p:spPr>
          <a:xfrm>
            <a:off x="152400" y="1215475"/>
            <a:ext cx="8053775" cy="3671250"/>
          </a:xfrm>
          <a:prstGeom prst="rect">
            <a:avLst/>
          </a:prstGeom>
          <a:noFill/>
          <a:ln>
            <a:noFill/>
          </a:ln>
        </p:spPr>
      </p:pic>
      <p:pic>
        <p:nvPicPr>
          <p:cNvPr id="1105" name="Google Shape;1105;p143"/>
          <p:cNvPicPr preferRelativeResize="0"/>
          <p:nvPr/>
        </p:nvPicPr>
        <p:blipFill>
          <a:blip r:embed="rId4">
            <a:alphaModFix/>
          </a:blip>
          <a:stretch>
            <a:fillRect/>
          </a:stretch>
        </p:blipFill>
        <p:spPr>
          <a:xfrm>
            <a:off x="0" y="4886730"/>
            <a:ext cx="1283850" cy="256770"/>
          </a:xfrm>
          <a:prstGeom prst="rect">
            <a:avLst/>
          </a:prstGeom>
          <a:noFill/>
          <a:ln>
            <a:noFill/>
          </a:ln>
        </p:spPr>
      </p:pic>
      <p:sp>
        <p:nvSpPr>
          <p:cNvPr id="1106" name="Google Shape;1106;p143"/>
          <p:cNvSpPr txBox="1"/>
          <p:nvPr/>
        </p:nvSpPr>
        <p:spPr>
          <a:xfrm>
            <a:off x="7335600" y="4886713"/>
            <a:ext cx="18084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https://brcaexchange.org/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pic>
        <p:nvPicPr>
          <p:cNvPr id="1111" name="Google Shape;1111;p144"/>
          <p:cNvPicPr preferRelativeResize="0"/>
          <p:nvPr/>
        </p:nvPicPr>
        <p:blipFill>
          <a:blip r:embed="rId3">
            <a:alphaModFix/>
          </a:blip>
          <a:stretch>
            <a:fillRect/>
          </a:stretch>
        </p:blipFill>
        <p:spPr>
          <a:xfrm>
            <a:off x="0" y="4886730"/>
            <a:ext cx="1283850" cy="256770"/>
          </a:xfrm>
          <a:prstGeom prst="rect">
            <a:avLst/>
          </a:prstGeom>
          <a:noFill/>
          <a:ln>
            <a:noFill/>
          </a:ln>
        </p:spPr>
      </p:pic>
      <p:pic>
        <p:nvPicPr>
          <p:cNvPr id="1112" name="Google Shape;1112;p144"/>
          <p:cNvPicPr preferRelativeResize="0"/>
          <p:nvPr/>
        </p:nvPicPr>
        <p:blipFill>
          <a:blip r:embed="rId4">
            <a:alphaModFix/>
          </a:blip>
          <a:stretch>
            <a:fillRect/>
          </a:stretch>
        </p:blipFill>
        <p:spPr>
          <a:xfrm>
            <a:off x="152400" y="152400"/>
            <a:ext cx="7835487" cy="4581931"/>
          </a:xfrm>
          <a:prstGeom prst="rect">
            <a:avLst/>
          </a:prstGeom>
          <a:noFill/>
          <a:ln>
            <a:noFill/>
          </a:ln>
        </p:spPr>
      </p:pic>
      <p:sp>
        <p:nvSpPr>
          <p:cNvPr id="1113" name="Google Shape;1113;p144"/>
          <p:cNvSpPr txBox="1"/>
          <p:nvPr/>
        </p:nvSpPr>
        <p:spPr>
          <a:xfrm>
            <a:off x="6339900" y="4886713"/>
            <a:ext cx="28041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5"/>
              </a:rPr>
              <a:t>https://brcaexchange.org/variant/230931</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45"/>
          <p:cNvPicPr preferRelativeResize="0"/>
          <p:nvPr/>
        </p:nvPicPr>
        <p:blipFill rotWithShape="1">
          <a:blip r:embed="rId3">
            <a:alphaModFix/>
          </a:blip>
          <a:srcRect b="69721" l="6315" r="52214" t="0"/>
          <a:stretch/>
        </p:blipFill>
        <p:spPr>
          <a:xfrm>
            <a:off x="172527" y="3478935"/>
            <a:ext cx="1643216" cy="641384"/>
          </a:xfrm>
          <a:prstGeom prst="rect">
            <a:avLst/>
          </a:prstGeom>
          <a:noFill/>
          <a:ln>
            <a:noFill/>
          </a:ln>
        </p:spPr>
      </p:pic>
      <p:sp>
        <p:nvSpPr>
          <p:cNvPr id="1120" name="Google Shape;1120;p145"/>
          <p:cNvSpPr txBox="1"/>
          <p:nvPr>
            <p:ph type="title"/>
          </p:nvPr>
        </p:nvSpPr>
        <p:spPr>
          <a:xfrm>
            <a:off x="311700" y="140225"/>
            <a:ext cx="8520600" cy="572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lang="en" sz="2300">
                <a:solidFill>
                  <a:srgbClr val="0070C0"/>
                </a:solidFill>
              </a:rPr>
              <a:t>Cross-consortia</a:t>
            </a:r>
            <a:r>
              <a:rPr lang="en" sz="2300"/>
              <a:t> Guidelines for Oncogenicity Assessment</a:t>
            </a:r>
            <a:endParaRPr sz="2300"/>
          </a:p>
        </p:txBody>
      </p:sp>
      <p:pic>
        <p:nvPicPr>
          <p:cNvPr id="1121" name="Google Shape;1121;p145"/>
          <p:cNvPicPr preferRelativeResize="0"/>
          <p:nvPr/>
        </p:nvPicPr>
        <p:blipFill rotWithShape="1">
          <a:blip r:embed="rId4">
            <a:alphaModFix/>
          </a:blip>
          <a:srcRect b="0" l="0" r="0" t="0"/>
          <a:stretch/>
        </p:blipFill>
        <p:spPr>
          <a:xfrm>
            <a:off x="171732" y="1275090"/>
            <a:ext cx="1229967" cy="951302"/>
          </a:xfrm>
          <a:prstGeom prst="rect">
            <a:avLst/>
          </a:prstGeom>
          <a:noFill/>
          <a:ln>
            <a:noFill/>
          </a:ln>
        </p:spPr>
      </p:pic>
      <p:pic>
        <p:nvPicPr>
          <p:cNvPr id="1122" name="Google Shape;1122;p145"/>
          <p:cNvPicPr preferRelativeResize="0"/>
          <p:nvPr/>
        </p:nvPicPr>
        <p:blipFill rotWithShape="1">
          <a:blip r:embed="rId5">
            <a:alphaModFix/>
          </a:blip>
          <a:srcRect b="0" l="0" r="0" t="0"/>
          <a:stretch/>
        </p:blipFill>
        <p:spPr>
          <a:xfrm>
            <a:off x="171732" y="2459909"/>
            <a:ext cx="1710305" cy="679507"/>
          </a:xfrm>
          <a:prstGeom prst="rect">
            <a:avLst/>
          </a:prstGeom>
          <a:noFill/>
          <a:ln>
            <a:noFill/>
          </a:ln>
        </p:spPr>
      </p:pic>
      <p:pic>
        <p:nvPicPr>
          <p:cNvPr id="1123" name="Google Shape;1123;p145"/>
          <p:cNvPicPr preferRelativeResize="0"/>
          <p:nvPr/>
        </p:nvPicPr>
        <p:blipFill rotWithShape="1">
          <a:blip r:embed="rId6">
            <a:alphaModFix/>
          </a:blip>
          <a:srcRect b="0" l="0" r="0" t="0"/>
          <a:stretch/>
        </p:blipFill>
        <p:spPr>
          <a:xfrm>
            <a:off x="2192025" y="930600"/>
            <a:ext cx="6467017" cy="3282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129" name="Google Shape;1129;p14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pic>
        <p:nvPicPr>
          <p:cNvPr id="1130" name="Google Shape;1130;p146"/>
          <p:cNvPicPr preferRelativeResize="0"/>
          <p:nvPr/>
        </p:nvPicPr>
        <p:blipFill rotWithShape="1">
          <a:blip r:embed="rId3">
            <a:alphaModFix/>
          </a:blip>
          <a:srcRect b="4504" l="6848" r="8290" t="15496"/>
          <a:stretch/>
        </p:blipFill>
        <p:spPr>
          <a:xfrm>
            <a:off x="0" y="23787"/>
            <a:ext cx="9116394" cy="5049081"/>
          </a:xfrm>
          <a:prstGeom prst="rect">
            <a:avLst/>
          </a:prstGeom>
          <a:noFill/>
          <a:ln>
            <a:noFill/>
          </a:ln>
        </p:spPr>
      </p:pic>
      <p:sp>
        <p:nvSpPr>
          <p:cNvPr id="1131" name="Google Shape;1131;p146"/>
          <p:cNvSpPr txBox="1"/>
          <p:nvPr/>
        </p:nvSpPr>
        <p:spPr>
          <a:xfrm>
            <a:off x="3460750" y="4940299"/>
            <a:ext cx="2552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a:solidFill>
                  <a:srgbClr val="212121"/>
                </a:solidFill>
                <a:latin typeface="Arial"/>
                <a:ea typeface="Arial"/>
                <a:cs typeface="Arial"/>
                <a:sym typeface="Arial"/>
              </a:rPr>
              <a:t>Horak P, et al. Genet Med. 2022 </a:t>
            </a:r>
            <a:endParaRPr sz="9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t/>
            </a:r>
            <a:endParaRPr/>
          </a:p>
        </p:txBody>
      </p:sp>
      <p:sp>
        <p:nvSpPr>
          <p:cNvPr id="1137" name="Google Shape;1137;p14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1200"/>
              </a:spcAft>
              <a:buClr>
                <a:schemeClr val="dk1"/>
              </a:buClr>
              <a:buSzPts val="2100"/>
              <a:buNone/>
            </a:pPr>
            <a:r>
              <a:t/>
            </a:r>
            <a:endParaRPr/>
          </a:p>
        </p:txBody>
      </p:sp>
      <p:pic>
        <p:nvPicPr>
          <p:cNvPr id="1138" name="Google Shape;1138;p147"/>
          <p:cNvPicPr preferRelativeResize="0"/>
          <p:nvPr/>
        </p:nvPicPr>
        <p:blipFill rotWithShape="1">
          <a:blip r:embed="rId3">
            <a:alphaModFix/>
          </a:blip>
          <a:srcRect b="4504" l="6848" r="8290" t="15496"/>
          <a:stretch/>
        </p:blipFill>
        <p:spPr>
          <a:xfrm>
            <a:off x="0" y="23787"/>
            <a:ext cx="9116394" cy="5049081"/>
          </a:xfrm>
          <a:prstGeom prst="rect">
            <a:avLst/>
          </a:prstGeom>
          <a:noFill/>
          <a:ln>
            <a:noFill/>
          </a:ln>
        </p:spPr>
      </p:pic>
      <p:sp>
        <p:nvSpPr>
          <p:cNvPr id="1139" name="Google Shape;1139;p147"/>
          <p:cNvSpPr txBox="1"/>
          <p:nvPr/>
        </p:nvSpPr>
        <p:spPr>
          <a:xfrm>
            <a:off x="3460750" y="4940299"/>
            <a:ext cx="2552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900">
                <a:solidFill>
                  <a:srgbClr val="212121"/>
                </a:solidFill>
                <a:latin typeface="Arial"/>
                <a:ea typeface="Arial"/>
                <a:cs typeface="Arial"/>
                <a:sym typeface="Arial"/>
              </a:rPr>
              <a:t>Horak P, et al. Genet Med. 2022 </a:t>
            </a:r>
            <a:endParaRPr sz="900">
              <a:solidFill>
                <a:schemeClr val="dk1"/>
              </a:solidFill>
              <a:latin typeface="Calibri"/>
              <a:ea typeface="Calibri"/>
              <a:cs typeface="Calibri"/>
              <a:sym typeface="Calibri"/>
            </a:endParaRPr>
          </a:p>
        </p:txBody>
      </p:sp>
      <p:sp>
        <p:nvSpPr>
          <p:cNvPr id="1140" name="Google Shape;1140;p147"/>
          <p:cNvSpPr/>
          <p:nvPr/>
        </p:nvSpPr>
        <p:spPr>
          <a:xfrm>
            <a:off x="62975" y="3771900"/>
            <a:ext cx="8999400" cy="601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148"/>
          <p:cNvPicPr preferRelativeResize="0"/>
          <p:nvPr/>
        </p:nvPicPr>
        <p:blipFill rotWithShape="1">
          <a:blip r:embed="rId3">
            <a:alphaModFix/>
          </a:blip>
          <a:srcRect b="11666" l="5434" r="11845" t="15414"/>
          <a:stretch/>
        </p:blipFill>
        <p:spPr>
          <a:xfrm>
            <a:off x="375339" y="487865"/>
            <a:ext cx="8068395" cy="399881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149"/>
          <p:cNvPicPr preferRelativeResize="0"/>
          <p:nvPr/>
        </p:nvPicPr>
        <p:blipFill rotWithShape="1">
          <a:blip r:embed="rId3">
            <a:alphaModFix/>
          </a:blip>
          <a:srcRect b="0" l="19100" r="19971" t="21605"/>
          <a:stretch/>
        </p:blipFill>
        <p:spPr>
          <a:xfrm>
            <a:off x="1311276" y="273844"/>
            <a:ext cx="6251579" cy="472589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150"/>
          <p:cNvPicPr preferRelativeResize="0"/>
          <p:nvPr/>
        </p:nvPicPr>
        <p:blipFill rotWithShape="1">
          <a:blip r:embed="rId3">
            <a:alphaModFix/>
          </a:blip>
          <a:srcRect b="4263" l="10793" r="11891" t="33763"/>
          <a:stretch/>
        </p:blipFill>
        <p:spPr>
          <a:xfrm>
            <a:off x="1292197" y="123133"/>
            <a:ext cx="6035673" cy="2842318"/>
          </a:xfrm>
          <a:prstGeom prst="rect">
            <a:avLst/>
          </a:prstGeom>
          <a:noFill/>
          <a:ln>
            <a:noFill/>
          </a:ln>
        </p:spPr>
      </p:pic>
      <p:pic>
        <p:nvPicPr>
          <p:cNvPr id="1156" name="Google Shape;1156;p150"/>
          <p:cNvPicPr preferRelativeResize="0"/>
          <p:nvPr/>
        </p:nvPicPr>
        <p:blipFill rotWithShape="1">
          <a:blip r:embed="rId4">
            <a:alphaModFix/>
          </a:blip>
          <a:srcRect b="14872" l="9559" r="10439" t="25805"/>
          <a:stretch/>
        </p:blipFill>
        <p:spPr>
          <a:xfrm>
            <a:off x="1187450" y="2937266"/>
            <a:ext cx="6245169" cy="27205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0"/>
          <p:cNvSpPr txBox="1"/>
          <p:nvPr>
            <p:ph idx="11" type="ftr"/>
          </p:nvPr>
        </p:nvSpPr>
        <p:spPr>
          <a:xfrm>
            <a:off x="0" y="4495800"/>
            <a:ext cx="7677300" cy="647700"/>
          </a:xfrm>
          <a:prstGeom prst="rect">
            <a:avLst/>
          </a:prstGeom>
          <a:noFill/>
          <a:ln>
            <a:noFill/>
          </a:ln>
        </p:spPr>
        <p:txBody>
          <a:bodyPr anchorCtr="0" anchor="ctr" bIns="0" lIns="180000" spcFirstLastPara="1" rIns="180000" wrap="square" tIns="0">
            <a:noAutofit/>
          </a:bodyPr>
          <a:lstStyle/>
          <a:p>
            <a:pPr indent="0" lvl="0" marL="0" marR="0" rtl="0" algn="l">
              <a:lnSpc>
                <a:spcPct val="100000"/>
              </a:lnSpc>
              <a:spcBef>
                <a:spcPts val="0"/>
              </a:spcBef>
              <a:spcAft>
                <a:spcPts val="0"/>
              </a:spcAft>
              <a:buClr>
                <a:srgbClr val="333333"/>
              </a:buClr>
              <a:buSzPts val="1000"/>
              <a:buFont typeface="Arial"/>
              <a:buNone/>
            </a:pPr>
            <a:r>
              <a:rPr b="0" i="1" lang="en" sz="1000" u="none" cap="none" strike="noStrike">
                <a:solidFill>
                  <a:srgbClr val="333333"/>
                </a:solidFill>
                <a:latin typeface="Arial"/>
                <a:ea typeface="Arial"/>
                <a:cs typeface="Arial"/>
                <a:sym typeface="Arial"/>
              </a:rPr>
              <a:t>Bioinformatics</a:t>
            </a:r>
            <a:r>
              <a:rPr b="0" i="0" lang="en" sz="1000" u="none" cap="none" strike="noStrike">
                <a:solidFill>
                  <a:srgbClr val="333333"/>
                </a:solidFill>
                <a:latin typeface="Arial"/>
                <a:ea typeface="Arial"/>
                <a:cs typeface="Arial"/>
                <a:sym typeface="Arial"/>
              </a:rPr>
              <a:t>, Volume 27, Issue 15, 1 August 2011, Pages 2156–2158, </a:t>
            </a:r>
            <a:r>
              <a:rPr b="0" i="0" lang="en" sz="1000" u="sng" cap="none" strike="noStrike">
                <a:solidFill>
                  <a:srgbClr val="333333"/>
                </a:solidFill>
                <a:latin typeface="Arial"/>
                <a:ea typeface="Arial"/>
                <a:cs typeface="Arial"/>
                <a:sym typeface="Arial"/>
                <a:hlinkClick r:id="rId3">
                  <a:extLst>
                    <a:ext uri="{A12FA001-AC4F-418D-AE19-62706E023703}">
                      <ahyp:hlinkClr val="tx"/>
                    </a:ext>
                  </a:extLst>
                </a:hlinkClick>
              </a:rPr>
              <a:t>https://doi.org/10.1093/bioinformatics/btr330</a:t>
            </a:r>
            <a:endParaRPr b="0" i="0" sz="1000" u="none" cap="none" strike="noStrike">
              <a:solidFill>
                <a:srgbClr val="333333"/>
              </a:solidFill>
              <a:latin typeface="Arial"/>
              <a:ea typeface="Arial"/>
              <a:cs typeface="Arial"/>
              <a:sym typeface="Arial"/>
            </a:endParaRPr>
          </a:p>
          <a:p>
            <a:pPr indent="0" lvl="0" marL="0" marR="0" rtl="0" algn="l">
              <a:lnSpc>
                <a:spcPct val="100000"/>
              </a:lnSpc>
              <a:spcBef>
                <a:spcPts val="600"/>
              </a:spcBef>
              <a:spcAft>
                <a:spcPts val="0"/>
              </a:spcAft>
              <a:buClr>
                <a:srgbClr val="2A2A2A"/>
              </a:buClr>
              <a:buSzPts val="800"/>
              <a:buFont typeface="Arial"/>
              <a:buNone/>
            </a:pPr>
            <a:r>
              <a:rPr b="0" i="0" lang="en" sz="800" u="none" cap="none" strike="noStrike">
                <a:solidFill>
                  <a:srgbClr val="2A2A2A"/>
                </a:solidFill>
                <a:latin typeface="Arial"/>
                <a:ea typeface="Arial"/>
                <a:cs typeface="Arial"/>
                <a:sym typeface="Arial"/>
              </a:rPr>
              <a:t>The content of this slide may be subject to copyright: please see the slide notes for details.</a:t>
            </a:r>
            <a:endParaRPr b="0" i="0" sz="800" u="none" cap="none" strike="noStrike">
              <a:solidFill>
                <a:srgbClr val="333333"/>
              </a:solidFill>
              <a:latin typeface="Arial"/>
              <a:ea typeface="Arial"/>
              <a:cs typeface="Arial"/>
              <a:sym typeface="Arial"/>
            </a:endParaRPr>
          </a:p>
        </p:txBody>
      </p:sp>
      <p:pic>
        <p:nvPicPr>
          <p:cNvPr descr="Oxford University Press" id="368" name="Google Shape;368;p70"/>
          <p:cNvPicPr preferRelativeResize="0"/>
          <p:nvPr/>
        </p:nvPicPr>
        <p:blipFill rotWithShape="1">
          <a:blip r:embed="rId4">
            <a:alphaModFix/>
          </a:blip>
          <a:srcRect b="0" l="0" r="0" t="0"/>
          <a:stretch/>
        </p:blipFill>
        <p:spPr>
          <a:xfrm>
            <a:off x="7904162" y="4720829"/>
            <a:ext cx="794150" cy="183356"/>
          </a:xfrm>
          <a:prstGeom prst="rect">
            <a:avLst/>
          </a:prstGeom>
          <a:noFill/>
          <a:ln>
            <a:noFill/>
          </a:ln>
        </p:spPr>
      </p:pic>
      <p:pic>
        <p:nvPicPr>
          <p:cNvPr id="369" name="Google Shape;369;p70"/>
          <p:cNvPicPr preferRelativeResize="0"/>
          <p:nvPr/>
        </p:nvPicPr>
        <p:blipFill rotWithShape="1">
          <a:blip r:embed="rId5">
            <a:alphaModFix/>
          </a:blip>
          <a:srcRect b="19341" l="0" r="0" t="0"/>
          <a:stretch/>
        </p:blipFill>
        <p:spPr>
          <a:xfrm>
            <a:off x="1604450" y="696100"/>
            <a:ext cx="5391726" cy="3752525"/>
          </a:xfrm>
          <a:prstGeom prst="rect">
            <a:avLst/>
          </a:prstGeom>
          <a:noFill/>
          <a:ln>
            <a:noFill/>
          </a:ln>
        </p:spPr>
      </p:pic>
      <p:pic>
        <p:nvPicPr>
          <p:cNvPr id="370" name="Google Shape;370;p70"/>
          <p:cNvPicPr preferRelativeResize="0"/>
          <p:nvPr/>
        </p:nvPicPr>
        <p:blipFill>
          <a:blip r:embed="rId6">
            <a:alphaModFix/>
          </a:blip>
          <a:stretch>
            <a:fillRect/>
          </a:stretch>
        </p:blipFill>
        <p:spPr>
          <a:xfrm>
            <a:off x="6937824" y="113225"/>
            <a:ext cx="2072400" cy="535725"/>
          </a:xfrm>
          <a:prstGeom prst="rect">
            <a:avLst/>
          </a:prstGeom>
          <a:noFill/>
          <a:ln>
            <a:noFill/>
          </a:ln>
        </p:spPr>
      </p:pic>
      <p:pic>
        <p:nvPicPr>
          <p:cNvPr id="371" name="Google Shape;371;p70"/>
          <p:cNvPicPr preferRelativeResize="0"/>
          <p:nvPr/>
        </p:nvPicPr>
        <p:blipFill>
          <a:blip r:embed="rId7">
            <a:alphaModFix/>
          </a:blip>
          <a:stretch>
            <a:fillRect/>
          </a:stretch>
        </p:blipFill>
        <p:spPr>
          <a:xfrm>
            <a:off x="-1" y="4848213"/>
            <a:ext cx="838200" cy="295275"/>
          </a:xfrm>
          <a:prstGeom prst="rect">
            <a:avLst/>
          </a:prstGeom>
          <a:noFill/>
          <a:ln>
            <a:noFill/>
          </a:ln>
        </p:spPr>
      </p:pic>
      <p:sp>
        <p:nvSpPr>
          <p:cNvPr id="372" name="Google Shape;372;p70"/>
          <p:cNvSpPr/>
          <p:nvPr/>
        </p:nvSpPr>
        <p:spPr>
          <a:xfrm>
            <a:off x="6916375" y="0"/>
            <a:ext cx="2227500" cy="83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0"/>
          <p:cNvSpPr txBox="1"/>
          <p:nvPr/>
        </p:nvSpPr>
        <p:spPr>
          <a:xfrm>
            <a:off x="335500" y="131100"/>
            <a:ext cx="6391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rPr>
              <a:t>Variant Call Format	 - Columns</a:t>
            </a:r>
            <a:endParaRPr sz="2500">
              <a:solidFill>
                <a:schemeClr val="dk1"/>
              </a:solidFill>
            </a:endParaRPr>
          </a:p>
        </p:txBody>
      </p:sp>
      <p:sp>
        <p:nvSpPr>
          <p:cNvPr id="374" name="Google Shape;374;p70"/>
          <p:cNvSpPr/>
          <p:nvPr/>
        </p:nvSpPr>
        <p:spPr>
          <a:xfrm>
            <a:off x="838200" y="2210625"/>
            <a:ext cx="838200" cy="29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51"/>
          <p:cNvPicPr preferRelativeResize="0"/>
          <p:nvPr/>
        </p:nvPicPr>
        <p:blipFill rotWithShape="1">
          <a:blip r:embed="rId3">
            <a:alphaModFix/>
          </a:blip>
          <a:srcRect b="9930" l="9778" r="10982" t="17162"/>
          <a:stretch/>
        </p:blipFill>
        <p:spPr>
          <a:xfrm>
            <a:off x="1050925" y="815975"/>
            <a:ext cx="6937381" cy="37500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Examples</a:t>
            </a:r>
            <a:endParaRPr/>
          </a:p>
        </p:txBody>
      </p:sp>
      <p:pic>
        <p:nvPicPr>
          <p:cNvPr id="1167" name="Google Shape;1167;p152"/>
          <p:cNvPicPr preferRelativeResize="0"/>
          <p:nvPr/>
        </p:nvPicPr>
        <p:blipFill rotWithShape="1">
          <a:blip r:embed="rId3">
            <a:alphaModFix/>
          </a:blip>
          <a:srcRect b="0" l="0" r="0" t="0"/>
          <a:stretch/>
        </p:blipFill>
        <p:spPr>
          <a:xfrm>
            <a:off x="457209" y="2782091"/>
            <a:ext cx="8261131" cy="1294609"/>
          </a:xfrm>
          <a:prstGeom prst="rect">
            <a:avLst/>
          </a:prstGeom>
          <a:noFill/>
          <a:ln>
            <a:noFill/>
          </a:ln>
        </p:spPr>
      </p:pic>
      <p:pic>
        <p:nvPicPr>
          <p:cNvPr id="1168" name="Google Shape;1168;p152"/>
          <p:cNvPicPr preferRelativeResize="0"/>
          <p:nvPr/>
        </p:nvPicPr>
        <p:blipFill rotWithShape="1">
          <a:blip r:embed="rId4">
            <a:alphaModFix/>
          </a:blip>
          <a:srcRect b="69137" l="10477" r="11676" t="16575"/>
          <a:stretch/>
        </p:blipFill>
        <p:spPr>
          <a:xfrm>
            <a:off x="390525" y="1489075"/>
            <a:ext cx="8362950" cy="90169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153"/>
          <p:cNvPicPr preferRelativeResize="0"/>
          <p:nvPr/>
        </p:nvPicPr>
        <p:blipFill rotWithShape="1">
          <a:blip r:embed="rId3">
            <a:alphaModFix/>
          </a:blip>
          <a:srcRect b="0" l="0" r="0" t="0"/>
          <a:stretch/>
        </p:blipFill>
        <p:spPr>
          <a:xfrm>
            <a:off x="441722" y="2752725"/>
            <a:ext cx="8311754" cy="1302544"/>
          </a:xfrm>
          <a:prstGeom prst="rect">
            <a:avLst/>
          </a:prstGeom>
          <a:noFill/>
          <a:ln>
            <a:noFill/>
          </a:ln>
        </p:spPr>
      </p:pic>
      <p:pic>
        <p:nvPicPr>
          <p:cNvPr id="1174" name="Google Shape;1174;p153"/>
          <p:cNvPicPr preferRelativeResize="0"/>
          <p:nvPr/>
        </p:nvPicPr>
        <p:blipFill rotWithShape="1">
          <a:blip r:embed="rId4">
            <a:alphaModFix/>
          </a:blip>
          <a:srcRect b="69137" l="10477" r="11676" t="16575"/>
          <a:stretch/>
        </p:blipFill>
        <p:spPr>
          <a:xfrm>
            <a:off x="390525" y="1489075"/>
            <a:ext cx="8362950" cy="901698"/>
          </a:xfrm>
          <a:prstGeom prst="rect">
            <a:avLst/>
          </a:prstGeom>
          <a:noFill/>
          <a:ln>
            <a:noFill/>
          </a:ln>
        </p:spPr>
      </p:pic>
      <p:sp>
        <p:nvSpPr>
          <p:cNvPr id="1175" name="Google Shape;1175;p1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Examples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154"/>
          <p:cNvPicPr preferRelativeResize="0"/>
          <p:nvPr/>
        </p:nvPicPr>
        <p:blipFill rotWithShape="1">
          <a:blip r:embed="rId3">
            <a:alphaModFix/>
          </a:blip>
          <a:srcRect b="0" l="0" r="0" t="0"/>
          <a:stretch/>
        </p:blipFill>
        <p:spPr>
          <a:xfrm>
            <a:off x="441722" y="2749153"/>
            <a:ext cx="8311754" cy="1302544"/>
          </a:xfrm>
          <a:prstGeom prst="rect">
            <a:avLst/>
          </a:prstGeom>
          <a:noFill/>
          <a:ln>
            <a:noFill/>
          </a:ln>
        </p:spPr>
      </p:pic>
      <p:pic>
        <p:nvPicPr>
          <p:cNvPr id="1181" name="Google Shape;1181;p154"/>
          <p:cNvPicPr preferRelativeResize="0"/>
          <p:nvPr/>
        </p:nvPicPr>
        <p:blipFill rotWithShape="1">
          <a:blip r:embed="rId4">
            <a:alphaModFix/>
          </a:blip>
          <a:srcRect b="69137" l="10477" r="11676" t="16575"/>
          <a:stretch/>
        </p:blipFill>
        <p:spPr>
          <a:xfrm>
            <a:off x="390525" y="1489075"/>
            <a:ext cx="8362950" cy="901698"/>
          </a:xfrm>
          <a:prstGeom prst="rect">
            <a:avLst/>
          </a:prstGeom>
          <a:noFill/>
          <a:ln>
            <a:noFill/>
          </a:ln>
        </p:spPr>
      </p:pic>
      <p:sp>
        <p:nvSpPr>
          <p:cNvPr id="1182" name="Google Shape;1182;p1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Examples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55"/>
          <p:cNvSpPr txBox="1"/>
          <p:nvPr>
            <p:ph type="title"/>
          </p:nvPr>
        </p:nvSpPr>
        <p:spPr>
          <a:xfrm>
            <a:off x="196850" y="203400"/>
            <a:ext cx="8312100" cy="859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Calibri"/>
              <a:buNone/>
            </a:pPr>
            <a:r>
              <a:rPr lang="en" sz="2700"/>
              <a:t>Classification and Interpretation of Variants in Cancer</a:t>
            </a:r>
            <a:endParaRPr sz="2700"/>
          </a:p>
        </p:txBody>
      </p:sp>
      <p:pic>
        <p:nvPicPr>
          <p:cNvPr id="1188" name="Google Shape;1188;p155"/>
          <p:cNvPicPr preferRelativeResize="0"/>
          <p:nvPr/>
        </p:nvPicPr>
        <p:blipFill rotWithShape="1">
          <a:blip r:embed="rId3">
            <a:alphaModFix/>
          </a:blip>
          <a:srcRect b="15623" l="0" r="1293" t="16478"/>
          <a:stretch/>
        </p:blipFill>
        <p:spPr>
          <a:xfrm>
            <a:off x="0" y="1107481"/>
            <a:ext cx="9122153" cy="3686769"/>
          </a:xfrm>
          <a:prstGeom prst="rect">
            <a:avLst/>
          </a:prstGeom>
          <a:noFill/>
          <a:ln>
            <a:noFill/>
          </a:ln>
        </p:spPr>
      </p:pic>
      <p:sp>
        <p:nvSpPr>
          <p:cNvPr id="1189" name="Google Shape;1189;p155"/>
          <p:cNvSpPr txBox="1"/>
          <p:nvPr/>
        </p:nvSpPr>
        <p:spPr>
          <a:xfrm>
            <a:off x="3002645" y="4838700"/>
            <a:ext cx="3468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212121"/>
                </a:solidFill>
                <a:latin typeface="Arial"/>
                <a:ea typeface="Arial"/>
                <a:cs typeface="Arial"/>
                <a:sym typeface="Arial"/>
              </a:rPr>
              <a:t>Horak P, et al. Genet Med. 2022 </a:t>
            </a:r>
            <a:endParaRPr sz="1400">
              <a:solidFill>
                <a:schemeClr val="dk1"/>
              </a:solidFill>
              <a:latin typeface="Calibri"/>
              <a:ea typeface="Calibri"/>
              <a:cs typeface="Calibri"/>
              <a:sym typeface="Calibri"/>
            </a:endParaRPr>
          </a:p>
        </p:txBody>
      </p:sp>
      <p:sp>
        <p:nvSpPr>
          <p:cNvPr id="1190" name="Google Shape;1190;p155"/>
          <p:cNvSpPr/>
          <p:nvPr/>
        </p:nvSpPr>
        <p:spPr>
          <a:xfrm>
            <a:off x="4057650" y="1276350"/>
            <a:ext cx="1120800" cy="644700"/>
          </a:xfrm>
          <a:prstGeom prst="ellipse">
            <a:avLst/>
          </a:prstGeom>
          <a:noFill/>
          <a:ln cap="flat" cmpd="sng" w="28575">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56"/>
          <p:cNvSpPr txBox="1"/>
          <p:nvPr>
            <p:ph type="title"/>
          </p:nvPr>
        </p:nvSpPr>
        <p:spPr>
          <a:xfrm>
            <a:off x="196850" y="203400"/>
            <a:ext cx="8312100" cy="859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Calibri"/>
              <a:buNone/>
            </a:pPr>
            <a:r>
              <a:rPr lang="en" sz="2700"/>
              <a:t>Classification and Interpretation of Variants in Cancer</a:t>
            </a:r>
            <a:endParaRPr sz="2700"/>
          </a:p>
        </p:txBody>
      </p:sp>
      <p:pic>
        <p:nvPicPr>
          <p:cNvPr id="1196" name="Google Shape;1196;p156"/>
          <p:cNvPicPr preferRelativeResize="0"/>
          <p:nvPr/>
        </p:nvPicPr>
        <p:blipFill rotWithShape="1">
          <a:blip r:embed="rId3">
            <a:alphaModFix/>
          </a:blip>
          <a:srcRect b="15623" l="0" r="1293" t="16478"/>
          <a:stretch/>
        </p:blipFill>
        <p:spPr>
          <a:xfrm>
            <a:off x="0" y="1107481"/>
            <a:ext cx="9122153" cy="3686769"/>
          </a:xfrm>
          <a:prstGeom prst="rect">
            <a:avLst/>
          </a:prstGeom>
          <a:noFill/>
          <a:ln>
            <a:noFill/>
          </a:ln>
        </p:spPr>
      </p:pic>
      <p:sp>
        <p:nvSpPr>
          <p:cNvPr id="1197" name="Google Shape;1197;p156"/>
          <p:cNvSpPr txBox="1"/>
          <p:nvPr/>
        </p:nvSpPr>
        <p:spPr>
          <a:xfrm>
            <a:off x="3002645" y="4838700"/>
            <a:ext cx="3468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rgbClr val="212121"/>
                </a:solidFill>
                <a:latin typeface="Arial"/>
                <a:ea typeface="Arial"/>
                <a:cs typeface="Arial"/>
                <a:sym typeface="Arial"/>
              </a:rPr>
              <a:t>Horak P, et al. Genet Med. 2022 </a:t>
            </a:r>
            <a:endParaRPr sz="1400">
              <a:solidFill>
                <a:schemeClr val="dk1"/>
              </a:solidFill>
              <a:latin typeface="Calibri"/>
              <a:ea typeface="Calibri"/>
              <a:cs typeface="Calibri"/>
              <a:sym typeface="Calibri"/>
            </a:endParaRPr>
          </a:p>
        </p:txBody>
      </p:sp>
      <p:sp>
        <p:nvSpPr>
          <p:cNvPr id="1198" name="Google Shape;1198;p156"/>
          <p:cNvSpPr/>
          <p:nvPr/>
        </p:nvSpPr>
        <p:spPr>
          <a:xfrm>
            <a:off x="5803950" y="1276350"/>
            <a:ext cx="1120800" cy="644700"/>
          </a:xfrm>
          <a:prstGeom prst="ellipse">
            <a:avLst/>
          </a:prstGeom>
          <a:noFill/>
          <a:ln cap="flat" cmpd="sng" w="28575">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pic>
        <p:nvPicPr>
          <p:cNvPr id="1203" name="Google Shape;1203;p157"/>
          <p:cNvPicPr preferRelativeResize="0"/>
          <p:nvPr/>
        </p:nvPicPr>
        <p:blipFill>
          <a:blip r:embed="rId3">
            <a:alphaModFix/>
          </a:blip>
          <a:stretch>
            <a:fillRect/>
          </a:stretch>
        </p:blipFill>
        <p:spPr>
          <a:xfrm>
            <a:off x="580625" y="152400"/>
            <a:ext cx="7982738" cy="48386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158"/>
          <p:cNvPicPr preferRelativeResize="0"/>
          <p:nvPr/>
        </p:nvPicPr>
        <p:blipFill>
          <a:blip r:embed="rId3">
            <a:alphaModFix/>
          </a:blip>
          <a:stretch>
            <a:fillRect/>
          </a:stretch>
        </p:blipFill>
        <p:spPr>
          <a:xfrm>
            <a:off x="152400" y="152400"/>
            <a:ext cx="8612886" cy="4838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159"/>
          <p:cNvPicPr preferRelativeResize="0"/>
          <p:nvPr/>
        </p:nvPicPr>
        <p:blipFill>
          <a:blip r:embed="rId3">
            <a:alphaModFix/>
          </a:blip>
          <a:stretch>
            <a:fillRect/>
          </a:stretch>
        </p:blipFill>
        <p:spPr>
          <a:xfrm>
            <a:off x="152400" y="152400"/>
            <a:ext cx="8786388" cy="48387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p160"/>
          <p:cNvPicPr preferRelativeResize="0"/>
          <p:nvPr/>
        </p:nvPicPr>
        <p:blipFill>
          <a:blip r:embed="rId3">
            <a:alphaModFix/>
          </a:blip>
          <a:stretch>
            <a:fillRect/>
          </a:stretch>
        </p:blipFill>
        <p:spPr>
          <a:xfrm>
            <a:off x="84175" y="229950"/>
            <a:ext cx="8766198" cy="3630850"/>
          </a:xfrm>
          <a:prstGeom prst="rect">
            <a:avLst/>
          </a:prstGeom>
          <a:noFill/>
          <a:ln>
            <a:noFill/>
          </a:ln>
        </p:spPr>
      </p:pic>
      <p:sp>
        <p:nvSpPr>
          <p:cNvPr id="1219" name="Google Shape;1219;p160"/>
          <p:cNvSpPr txBox="1"/>
          <p:nvPr/>
        </p:nvSpPr>
        <p:spPr>
          <a:xfrm>
            <a:off x="7860300" y="4851013"/>
            <a:ext cx="12837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https://civicdb.org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3_Office Theme">
  <a:themeElements>
    <a:clrScheme name="13_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 Theme Wide Format">
  <a:themeElements>
    <a:clrScheme name="GA Colour Palette">
      <a:dk1>
        <a:srgbClr val="000000"/>
      </a:dk1>
      <a:lt1>
        <a:srgbClr val="FFFFFF"/>
      </a:lt1>
      <a:dk2>
        <a:srgbClr val="77787B"/>
      </a:dk2>
      <a:lt2>
        <a:srgbClr val="EEECE1"/>
      </a:lt2>
      <a:accent1>
        <a:srgbClr val="1B75BC"/>
      </a:accent1>
      <a:accent2>
        <a:srgbClr val="4FAEDD"/>
      </a:accent2>
      <a:accent3>
        <a:srgbClr val="A07AB0"/>
      </a:accent3>
      <a:accent4>
        <a:srgbClr val="E34A3B"/>
      </a:accent4>
      <a:accent5>
        <a:srgbClr val="8DC63F"/>
      </a:accent5>
      <a:accent6>
        <a:srgbClr val="FAA63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